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2" r:id="rId1"/>
  </p:sldMasterIdLst>
  <p:sldIdLst>
    <p:sldId id="256" r:id="rId2"/>
    <p:sldId id="257" r:id="rId3"/>
    <p:sldId id="258" r:id="rId4"/>
    <p:sldId id="259" r:id="rId5"/>
    <p:sldId id="260" r:id="rId6"/>
    <p:sldId id="261" r:id="rId7"/>
    <p:sldId id="262" r:id="rId8"/>
    <p:sldId id="263" r:id="rId9"/>
    <p:sldId id="266" r:id="rId10"/>
    <p:sldId id="267" r:id="rId11"/>
    <p:sldId id="264" r:id="rId12"/>
    <p:sldId id="265" r:id="rId13"/>
    <p:sldId id="268" r:id="rId14"/>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3" autoAdjust="0"/>
    <p:restoredTop sz="94660"/>
  </p:normalViewPr>
  <p:slideViewPr>
    <p:cSldViewPr snapToGrid="0">
      <p:cViewPr varScale="1">
        <p:scale>
          <a:sx n="91" d="100"/>
          <a:sy n="91" d="100"/>
        </p:scale>
        <p:origin x="8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178182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46967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06152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687071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7641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692899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5377620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877486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242485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057447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30180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8" name="Footer Placeholder 7"/>
          <p:cNvSpPr>
            <a:spLocks noGrp="1"/>
          </p:cNvSpPr>
          <p:nvPr>
            <p:ph type="ftr" sz="quarter" idx="11"/>
          </p:nvPr>
        </p:nvSpPr>
        <p:spPr/>
        <p:txBody>
          <a:bodyPr/>
          <a:lstStyle/>
          <a:p>
            <a:endParaRPr lang="en-KE" dirty="0"/>
          </a:p>
        </p:txBody>
      </p:sp>
      <p:sp>
        <p:nvSpPr>
          <p:cNvPr id="9" name="Slide Number Placeholder 8"/>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0142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4" name="Footer Placeholder 3"/>
          <p:cNvSpPr>
            <a:spLocks noGrp="1"/>
          </p:cNvSpPr>
          <p:nvPr>
            <p:ph type="ftr" sz="quarter" idx="11"/>
          </p:nvPr>
        </p:nvSpPr>
        <p:spPr/>
        <p:txBody>
          <a:bodyPr/>
          <a:lstStyle/>
          <a:p>
            <a:endParaRPr lang="en-KE" dirty="0"/>
          </a:p>
        </p:txBody>
      </p:sp>
      <p:sp>
        <p:nvSpPr>
          <p:cNvPr id="5" name="Slide Number Placeholder 4"/>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838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3" name="Footer Placeholder 2"/>
          <p:cNvSpPr>
            <a:spLocks noGrp="1"/>
          </p:cNvSpPr>
          <p:nvPr>
            <p:ph type="ftr" sz="quarter" idx="11"/>
          </p:nvPr>
        </p:nvSpPr>
        <p:spPr/>
        <p:txBody>
          <a:bodyPr/>
          <a:lstStyle/>
          <a:p>
            <a:endParaRPr lang="en-KE" dirty="0"/>
          </a:p>
        </p:txBody>
      </p:sp>
      <p:sp>
        <p:nvSpPr>
          <p:cNvPr id="4" name="Slide Number Placeholder 3"/>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49531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374305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04/05/2021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3186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4F31AC-2A75-468E-8761-4B7B1EF46A21}" type="datetimeFigureOut">
              <a:rPr lang="en-KE" smtClean="0"/>
              <a:t>04/05/2021</a:t>
            </a:fld>
            <a:endParaRPr lang="en-KE"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4457F-5FE5-42DC-B98E-7BAB09F311A8}" type="slidenum">
              <a:rPr lang="en-KE" smtClean="0"/>
              <a:t>‹#›</a:t>
            </a:fld>
            <a:endParaRPr lang="en-KE" dirty="0"/>
          </a:p>
        </p:txBody>
      </p:sp>
    </p:spTree>
    <p:extLst>
      <p:ext uri="{BB962C8B-B14F-4D97-AF65-F5344CB8AC3E}">
        <p14:creationId xmlns:p14="http://schemas.microsoft.com/office/powerpoint/2010/main" val="3911094337"/>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 id="2147483905" r:id="rId13"/>
    <p:sldLayoutId id="2147483906" r:id="rId14"/>
    <p:sldLayoutId id="2147483907" r:id="rId15"/>
    <p:sldLayoutId id="214748390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2C2755-8213-4CFC-8B10-D5D646E6E3EB}"/>
              </a:ext>
            </a:extLst>
          </p:cNvPr>
          <p:cNvSpPr>
            <a:spLocks noGrp="1"/>
          </p:cNvSpPr>
          <p:nvPr>
            <p:ph type="ctrTitle"/>
          </p:nvPr>
        </p:nvSpPr>
        <p:spPr>
          <a:xfrm>
            <a:off x="872517" y="620111"/>
            <a:ext cx="7220449" cy="725214"/>
          </a:xfrm>
        </p:spPr>
        <p:txBody>
          <a:bodyPr>
            <a:noAutofit/>
          </a:bodyPr>
          <a:lstStyle/>
          <a:p>
            <a:r>
              <a:rPr lang="en-US" sz="4800" dirty="0" smtClean="0">
                <a:latin typeface="Times New Roman" panose="02020603050405020304" pitchFamily="18" charset="0"/>
                <a:cs typeface="Times New Roman" panose="02020603050405020304" pitchFamily="18" charset="0"/>
              </a:rPr>
              <a:t>INTRODUCTION</a:t>
            </a:r>
            <a:endParaRPr lang="en-KE" sz="48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 xmlns:a16="http://schemas.microsoft.com/office/drawing/2014/main" id="{86D88B6C-1CC8-4600-A37D-1D661E11135A}"/>
              </a:ext>
            </a:extLst>
          </p:cNvPr>
          <p:cNvSpPr>
            <a:spLocks noGrp="1"/>
          </p:cNvSpPr>
          <p:nvPr>
            <p:ph type="subTitle" idx="1"/>
          </p:nvPr>
        </p:nvSpPr>
        <p:spPr>
          <a:xfrm>
            <a:off x="1009150" y="1203833"/>
            <a:ext cx="10636156" cy="5404513"/>
          </a:xfrm>
        </p:spPr>
        <p:txBody>
          <a:bodyPr>
            <a:noAutofit/>
          </a:bodyPr>
          <a:lstStyle/>
          <a:p>
            <a:pPr marL="285750" indent="-285750" algn="l">
              <a:lnSpc>
                <a:spcPct val="150000"/>
              </a:lnSpc>
              <a:buFont typeface="Wingdings" panose="05000000000000000000" pitchFamily="2" charset="2"/>
              <a:buChar char="v"/>
            </a:pPr>
            <a:endParaRPr lang="en-US" sz="1400" b="0" i="0" dirty="0" smtClean="0">
              <a:solidFill>
                <a:srgbClr val="242021"/>
              </a:solidFill>
              <a:effectLst/>
              <a:latin typeface="Times New Roman" panose="02020603050405020304" pitchFamily="18" charset="0"/>
              <a:cs typeface="Times New Roman" panose="02020603050405020304" pitchFamily="18" charset="0"/>
            </a:endParaRPr>
          </a:p>
          <a:p>
            <a:pPr marL="285750" indent="-285750" algn="l">
              <a:lnSpc>
                <a:spcPct val="150000"/>
              </a:lnSpc>
              <a:buFont typeface="Wingdings" panose="05000000000000000000" pitchFamily="2" charset="2"/>
              <a:buChar char="v"/>
            </a:pPr>
            <a:endParaRPr lang="en-US" sz="1400" dirty="0">
              <a:solidFill>
                <a:srgbClr val="242021"/>
              </a:solidFill>
              <a:latin typeface="Times New Roman" panose="02020603050405020304" pitchFamily="18" charset="0"/>
              <a:cs typeface="Times New Roman" panose="02020603050405020304" pitchFamily="18" charset="0"/>
            </a:endParaRPr>
          </a:p>
          <a:p>
            <a:pPr marL="285750" indent="-285750" algn="l">
              <a:lnSpc>
                <a:spcPct val="150000"/>
              </a:lnSpc>
              <a:buFont typeface="Wingdings" panose="05000000000000000000" pitchFamily="2" charset="2"/>
              <a:buChar char="v"/>
            </a:pPr>
            <a:endParaRPr lang="en-US" sz="1400" b="0" i="0" dirty="0" smtClean="0">
              <a:solidFill>
                <a:srgbClr val="242021"/>
              </a:solidFill>
              <a:effectLst/>
              <a:latin typeface="Times New Roman" panose="02020603050405020304" pitchFamily="18" charset="0"/>
              <a:cs typeface="Times New Roman" panose="02020603050405020304" pitchFamily="18" charset="0"/>
            </a:endParaRPr>
          </a:p>
          <a:p>
            <a:pPr marL="285750" indent="-285750" algn="l">
              <a:lnSpc>
                <a:spcPct val="150000"/>
              </a:lnSpc>
              <a:buFont typeface="Wingdings" panose="05000000000000000000" pitchFamily="2" charset="2"/>
              <a:buChar char="v"/>
            </a:pPr>
            <a:endParaRPr lang="en-US" sz="1400" dirty="0">
              <a:solidFill>
                <a:srgbClr val="242021"/>
              </a:solidFill>
              <a:latin typeface="Times New Roman" panose="02020603050405020304" pitchFamily="18" charset="0"/>
              <a:cs typeface="Times New Roman" panose="02020603050405020304" pitchFamily="18" charset="0"/>
            </a:endParaRPr>
          </a:p>
          <a:p>
            <a:pPr marL="285750" indent="-285750" algn="l">
              <a:lnSpc>
                <a:spcPct val="150000"/>
              </a:lnSpc>
              <a:buFont typeface="Wingdings" panose="05000000000000000000" pitchFamily="2" charset="2"/>
              <a:buChar char="v"/>
            </a:pPr>
            <a:r>
              <a:rPr lang="en-US" sz="1400" b="0" i="0" dirty="0" smtClean="0">
                <a:solidFill>
                  <a:srgbClr val="242021"/>
                </a:solidFill>
                <a:effectLst/>
                <a:latin typeface="Times New Roman" panose="02020603050405020304" pitchFamily="18" charset="0"/>
                <a:cs typeface="Times New Roman" panose="02020603050405020304" pitchFamily="18" charset="0"/>
              </a:rPr>
              <a:t>High-intensity </a:t>
            </a:r>
            <a:r>
              <a:rPr lang="en-US" sz="1400" b="0" i="0" dirty="0" smtClean="0">
                <a:solidFill>
                  <a:srgbClr val="242021"/>
                </a:solidFill>
                <a:effectLst/>
                <a:latin typeface="Times New Roman" panose="02020603050405020304" pitchFamily="18" charset="0"/>
                <a:cs typeface="Times New Roman" panose="02020603050405020304" pitchFamily="18" charset="0"/>
              </a:rPr>
              <a:t>exercise training contributes to the production and accumulation of blood lactate, which is cleared by active recovery.</a:t>
            </a:r>
            <a:r>
              <a:rPr lang="en-US" sz="1400" dirty="0" smtClean="0">
                <a:latin typeface="Times New Roman" panose="02020603050405020304" pitchFamily="18" charset="0"/>
                <a:cs typeface="Times New Roman" panose="02020603050405020304" pitchFamily="18" charset="0"/>
              </a:rPr>
              <a:t> </a:t>
            </a:r>
          </a:p>
          <a:p>
            <a:pPr marL="285750" indent="-285750" algn="l">
              <a:lnSpc>
                <a:spcPct val="150000"/>
              </a:lnSpc>
              <a:buFont typeface="Wingdings" panose="05000000000000000000" pitchFamily="2" charset="2"/>
              <a:buChar char="v"/>
            </a:pPr>
            <a:r>
              <a:rPr lang="en-US" sz="1400" dirty="0" smtClean="0">
                <a:solidFill>
                  <a:srgbClr val="242021"/>
                </a:solidFill>
                <a:latin typeface="Times New Roman" panose="02020603050405020304" pitchFamily="18" charset="0"/>
                <a:cs typeface="Times New Roman" panose="02020603050405020304" pitchFamily="18" charset="0"/>
              </a:rPr>
              <a:t>T</a:t>
            </a:r>
            <a:r>
              <a:rPr lang="en-US" sz="1400" b="0" i="0" dirty="0" smtClean="0">
                <a:solidFill>
                  <a:srgbClr val="242021"/>
                </a:solidFill>
                <a:effectLst/>
                <a:latin typeface="Times New Roman" panose="02020603050405020304" pitchFamily="18" charset="0"/>
                <a:cs typeface="Times New Roman" panose="02020603050405020304" pitchFamily="18" charset="0"/>
              </a:rPr>
              <a:t>he beneficial effects of exercise training depend on the intensity at which the exercise training</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is performed, with high intensities superior to moderate-to-low intensities(Haram </a:t>
            </a:r>
            <a:r>
              <a:rPr lang="en-US" sz="1400" b="0" i="1" dirty="0" smtClean="0">
                <a:solidFill>
                  <a:srgbClr val="242021"/>
                </a:solidFill>
                <a:effectLst/>
                <a:latin typeface="Times New Roman" panose="02020603050405020304" pitchFamily="18" charset="0"/>
                <a:cs typeface="Times New Roman" panose="02020603050405020304" pitchFamily="18" charset="0"/>
              </a:rPr>
              <a:t>et al., </a:t>
            </a:r>
            <a:r>
              <a:rPr lang="en-US" sz="1400" b="0" i="0" dirty="0" smtClean="0">
                <a:solidFill>
                  <a:srgbClr val="242021"/>
                </a:solidFill>
                <a:effectLst/>
                <a:latin typeface="Times New Roman" panose="02020603050405020304" pitchFamily="18" charset="0"/>
                <a:cs typeface="Times New Roman" panose="02020603050405020304" pitchFamily="18" charset="0"/>
              </a:rPr>
              <a:t>2009</a:t>
            </a:r>
            <a:r>
              <a:rPr lang="en-US" sz="1400" dirty="0" smtClean="0">
                <a:latin typeface="Times New Roman" panose="02020603050405020304" pitchFamily="18" charset="0"/>
                <a:cs typeface="Times New Roman" panose="02020603050405020304" pitchFamily="18" charset="0"/>
              </a:rPr>
              <a:t> )</a:t>
            </a:r>
            <a:r>
              <a:rPr lang="en-US" sz="1400" b="0" i="0" dirty="0" smtClean="0">
                <a:solidFill>
                  <a:srgbClr val="242021"/>
                </a:solidFill>
                <a:effectLst/>
                <a:latin typeface="Times New Roman" panose="02020603050405020304" pitchFamily="18" charset="0"/>
                <a:cs typeface="Times New Roman" panose="02020603050405020304" pitchFamily="18" charset="0"/>
              </a:rPr>
              <a:t>.</a:t>
            </a:r>
            <a:r>
              <a:rPr lang="en-US" sz="1400" dirty="0" smtClean="0">
                <a:latin typeface="Times New Roman" panose="02020603050405020304" pitchFamily="18" charset="0"/>
                <a:cs typeface="Times New Roman" panose="02020603050405020304" pitchFamily="18" charset="0"/>
              </a:rPr>
              <a:t> </a:t>
            </a:r>
          </a:p>
          <a:p>
            <a:pPr marL="285750" indent="-285750" algn="l">
              <a:lnSpc>
                <a:spcPct val="150000"/>
              </a:lnSpc>
              <a:buFont typeface="Wingdings" panose="05000000000000000000" pitchFamily="2" charset="2"/>
              <a:buChar char="v"/>
            </a:pPr>
            <a:r>
              <a:rPr lang="en-US" sz="1400" b="0" i="0" dirty="0" smtClean="0">
                <a:solidFill>
                  <a:srgbClr val="242021"/>
                </a:solidFill>
                <a:effectLst/>
                <a:latin typeface="Times New Roman" panose="02020603050405020304" pitchFamily="18" charset="0"/>
                <a:cs typeface="Times New Roman" panose="02020603050405020304" pitchFamily="18" charset="0"/>
              </a:rPr>
              <a:t>Since high-intensity exercise is performed above the lactate threshold –that is, the intensity at which lactate starts to accumulate in skeletal muscle – the exercise is normally carried out in repeated bouts that are interspersed with recovery periods, as in an interval training regime. </a:t>
            </a:r>
          </a:p>
          <a:p>
            <a:pPr marL="285750" indent="-285750" algn="l">
              <a:lnSpc>
                <a:spcPct val="150000"/>
              </a:lnSpc>
              <a:buFont typeface="Wingdings" panose="05000000000000000000" pitchFamily="2" charset="2"/>
              <a:buChar char="v"/>
            </a:pPr>
            <a:r>
              <a:rPr lang="en-US" sz="1400" b="0" i="0" dirty="0" smtClean="0">
                <a:solidFill>
                  <a:srgbClr val="242021"/>
                </a:solidFill>
                <a:effectLst/>
                <a:latin typeface="Times New Roman" panose="02020603050405020304" pitchFamily="18" charset="0"/>
                <a:cs typeface="Times New Roman" panose="02020603050405020304" pitchFamily="18" charset="0"/>
              </a:rPr>
              <a:t>The reason for lactate accumulation is that more of the pyruvate is converted to lactate by lactate dehydrogenase, primarily as a result of</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changes in the intramuscular redox state, and because oxidation of the excess lactate relies on redistribution by the blood flow to other muscles and the heart and liver (Gladden, 2004; Wasserman et al., 1986). Thus, muscle lactate is mirrored by blood lactate.</a:t>
            </a:r>
            <a:r>
              <a:rPr lang="en-US" sz="1400" dirty="0" smtClean="0">
                <a:latin typeface="Times New Roman" panose="02020603050405020304" pitchFamily="18" charset="0"/>
                <a:cs typeface="Times New Roman" panose="02020603050405020304" pitchFamily="18" charset="0"/>
              </a:rPr>
              <a:t> </a:t>
            </a:r>
            <a:br>
              <a:rPr lang="en-US" sz="1400" dirty="0" smtClean="0">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
            </a:r>
            <a:br>
              <a:rPr lang="en-US" sz="1400" dirty="0" smtClean="0">
                <a:latin typeface="Times New Roman" panose="02020603050405020304" pitchFamily="18" charset="0"/>
                <a:cs typeface="Times New Roman" panose="02020603050405020304" pitchFamily="18" charset="0"/>
              </a:rPr>
            </a:br>
            <a:r>
              <a:rPr lang="en-US" sz="1800" dirty="0" smtClean="0">
                <a:latin typeface="Times New Roman" panose="02020603050405020304" pitchFamily="18" charset="0"/>
                <a:cs typeface="Times New Roman" panose="02020603050405020304" pitchFamily="18" charset="0"/>
              </a:rPr>
              <a:t/>
            </a:r>
            <a:br>
              <a:rPr lang="en-US" sz="1800" dirty="0" smtClean="0">
                <a:latin typeface="Times New Roman" panose="02020603050405020304" pitchFamily="18" charset="0"/>
                <a:cs typeface="Times New Roman" panose="02020603050405020304" pitchFamily="18" charset="0"/>
              </a:rPr>
            </a:br>
            <a:r>
              <a:rPr lang="en-US" sz="1800" dirty="0" smtClean="0">
                <a:latin typeface="Times New Roman" panose="02020603050405020304" pitchFamily="18" charset="0"/>
                <a:cs typeface="Times New Roman" panose="02020603050405020304" pitchFamily="18" charset="0"/>
              </a:rPr>
              <a:t/>
            </a:r>
            <a:br>
              <a:rPr lang="en-US" sz="1800" dirty="0" smtClean="0">
                <a:latin typeface="Times New Roman" panose="02020603050405020304" pitchFamily="18" charset="0"/>
                <a:cs typeface="Times New Roman" panose="02020603050405020304" pitchFamily="18" charset="0"/>
              </a:rPr>
            </a:br>
            <a:endParaRPr lang="en-KE"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1116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72E5B63-25DE-43A1-B375-4D4B9051CCF6}"/>
              </a:ext>
            </a:extLst>
          </p:cNvPr>
          <p:cNvSpPr>
            <a:spLocks noGrp="1"/>
          </p:cNvSpPr>
          <p:nvPr>
            <p:ph type="title"/>
          </p:nvPr>
        </p:nvSpPr>
        <p:spPr/>
        <p:txBody>
          <a:bodyPr/>
          <a:lstStyle/>
          <a:p>
            <a:r>
              <a:rPr lang="en-US" i="0" dirty="0">
                <a:solidFill>
                  <a:srgbClr val="202124"/>
                </a:solidFill>
                <a:effectLst/>
                <a:latin typeface="Times New Roman" panose="02020603050405020304" pitchFamily="18" charset="0"/>
                <a:cs typeface="Times New Roman" panose="02020603050405020304" pitchFamily="18" charset="0"/>
              </a:rPr>
              <a:t>	</a:t>
            </a:r>
            <a:r>
              <a:rPr lang="en-US" sz="4800" i="0" dirty="0" smtClean="0">
                <a:solidFill>
                  <a:srgbClr val="202124"/>
                </a:solidFill>
                <a:effectLst/>
                <a:latin typeface="Times New Roman" panose="02020603050405020304" pitchFamily="18" charset="0"/>
                <a:cs typeface="Times New Roman" panose="02020603050405020304" pitchFamily="18" charset="0"/>
              </a:rPr>
              <a:t>GLUCONEOGENESIS </a:t>
            </a:r>
            <a:endParaRPr lang="en-KE" sz="4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45C5B216-1B32-4A94-B063-A8578BB0B6FB}"/>
              </a:ext>
            </a:extLst>
          </p:cNvPr>
          <p:cNvSpPr>
            <a:spLocks noGrp="1"/>
          </p:cNvSpPr>
          <p:nvPr>
            <p:ph idx="1"/>
          </p:nvPr>
        </p:nvSpPr>
        <p:spPr>
          <a:xfrm>
            <a:off x="605310" y="2932386"/>
            <a:ext cx="10895527" cy="3560488"/>
          </a:xfrm>
        </p:spPr>
        <p:txBody>
          <a:bodyPr>
            <a:normAutofit/>
          </a:bodyPr>
          <a:lstStyle/>
          <a:p>
            <a:pPr>
              <a:lnSpc>
                <a:spcPct val="200000"/>
              </a:lnSpc>
              <a:buFont typeface="Wingdings" panose="05000000000000000000" pitchFamily="2" charset="2"/>
              <a:buChar char="v"/>
            </a:pPr>
            <a:r>
              <a:rPr lang="en-US" sz="1400" i="0" dirty="0" smtClean="0">
                <a:solidFill>
                  <a:srgbClr val="202124"/>
                </a:solidFill>
                <a:effectLst/>
                <a:latin typeface="Times New Roman" panose="02020603050405020304" pitchFamily="18" charset="0"/>
                <a:cs typeface="Times New Roman" panose="02020603050405020304" pitchFamily="18" charset="0"/>
              </a:rPr>
              <a:t>Glucose </a:t>
            </a:r>
            <a:r>
              <a:rPr lang="en-US" sz="1400" i="0" dirty="0">
                <a:solidFill>
                  <a:srgbClr val="202124"/>
                </a:solidFill>
                <a:effectLst/>
                <a:latin typeface="Times New Roman" panose="02020603050405020304" pitchFamily="18" charset="0"/>
                <a:cs typeface="Times New Roman" panose="02020603050405020304" pitchFamily="18" charset="0"/>
              </a:rPr>
              <a:t>is the only energy source used by the brain (with the exception of ketone bodies during times of fasting), testes, erythrocytes, and kidney medulla.</a:t>
            </a:r>
          </a:p>
          <a:p>
            <a:pPr>
              <a:lnSpc>
                <a:spcPct val="200000"/>
              </a:lnSpc>
              <a:buFont typeface="Wingdings" panose="05000000000000000000" pitchFamily="2" charset="2"/>
              <a:buChar char="v"/>
            </a:pPr>
            <a:r>
              <a:rPr lang="en-US" sz="1400" i="0" dirty="0" smtClean="0">
                <a:solidFill>
                  <a:srgbClr val="202124"/>
                </a:solidFill>
                <a:effectLst/>
                <a:latin typeface="Times New Roman" panose="02020603050405020304" pitchFamily="18" charset="0"/>
                <a:cs typeface="Times New Roman" panose="02020603050405020304" pitchFamily="18" charset="0"/>
              </a:rPr>
              <a:t>Gluconeogenesis is the metabolic process by which organisms produce sugars (namely glucose) for catabolic reactions from non-carbohydrate precursors. </a:t>
            </a:r>
            <a:endParaRPr lang="en-US" sz="1400" i="0" dirty="0">
              <a:solidFill>
                <a:srgbClr val="20212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634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C6580F-C486-4893-9725-49DC0D2B6DD1}"/>
              </a:ext>
            </a:extLst>
          </p:cNvPr>
          <p:cNvSpPr>
            <a:spLocks noGrp="1"/>
          </p:cNvSpPr>
          <p:nvPr>
            <p:ph type="title"/>
          </p:nvPr>
        </p:nvSpPr>
        <p:spPr>
          <a:xfrm>
            <a:off x="838200" y="375635"/>
            <a:ext cx="10515600" cy="1621331"/>
          </a:xfrm>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WHAT LACTIC ACID CAN DO</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D2AE655D-04B6-4D6D-B666-0BC478DAD03A}"/>
              </a:ext>
            </a:extLst>
          </p:cNvPr>
          <p:cNvSpPr>
            <a:spLocks noGrp="1"/>
          </p:cNvSpPr>
          <p:nvPr>
            <p:ph idx="1"/>
          </p:nvPr>
        </p:nvSpPr>
        <p:spPr>
          <a:xfrm>
            <a:off x="1429407" y="3058509"/>
            <a:ext cx="10200217" cy="3434365"/>
          </a:xfrm>
        </p:spPr>
        <p:txBody>
          <a:bodyPr>
            <a:normAutofit/>
          </a:bodyPr>
          <a:lstStyle/>
          <a:p>
            <a:pPr>
              <a:lnSpc>
                <a:spcPct val="200000"/>
              </a:lnSpc>
              <a:buFont typeface="Wingdings" panose="05000000000000000000" pitchFamily="2" charset="2"/>
              <a:buChar char="v"/>
            </a:pPr>
            <a:r>
              <a:rPr lang="en-AU" sz="1400" dirty="0">
                <a:latin typeface="Times New Roman" panose="02020603050405020304" pitchFamily="18" charset="0"/>
                <a:cs typeface="Times New Roman" panose="02020603050405020304" pitchFamily="18" charset="0"/>
              </a:rPr>
              <a:t>Neither lactic acid nor lactate are direct causes of fatigue at higher workloads </a:t>
            </a:r>
          </a:p>
          <a:p>
            <a:pPr>
              <a:lnSpc>
                <a:spcPct val="200000"/>
              </a:lnSpc>
              <a:buFont typeface="Wingdings" panose="05000000000000000000" pitchFamily="2" charset="2"/>
              <a:buChar char="v"/>
            </a:pPr>
            <a:r>
              <a:rPr lang="en-US" sz="1400" dirty="0">
                <a:latin typeface="Times New Roman" panose="02020603050405020304" pitchFamily="18" charset="0"/>
                <a:cs typeface="Times New Roman" panose="02020603050405020304" pitchFamily="18" charset="0"/>
              </a:rPr>
              <a:t>Lactate is an important source of energy in working and non-working tissue, as well as the heart, brain, liver, and kidneys.</a:t>
            </a:r>
          </a:p>
          <a:p>
            <a:pPr>
              <a:lnSpc>
                <a:spcPct val="200000"/>
              </a:lnSpc>
              <a:buFont typeface="Wingdings" panose="05000000000000000000" pitchFamily="2" charset="2"/>
              <a:buChar char="v"/>
            </a:pPr>
            <a:r>
              <a:rPr lang="en-AU" sz="1400" dirty="0">
                <a:latin typeface="Times New Roman" panose="02020603050405020304" pitchFamily="18" charset="0"/>
                <a:cs typeface="Times New Roman" panose="02020603050405020304" pitchFamily="18" charset="0"/>
              </a:rPr>
              <a:t>The cause of delayed onset muscle soreness (DOMS) is multifaceted, however does not include lactic acid or lactate </a:t>
            </a:r>
          </a:p>
          <a:p>
            <a:pPr>
              <a:lnSpc>
                <a:spcPct val="200000"/>
              </a:lnSpc>
              <a:buFont typeface="Wingdings" panose="05000000000000000000" pitchFamily="2" charset="2"/>
              <a:buChar char="v"/>
            </a:pPr>
            <a:r>
              <a:rPr lang="en-AU" sz="1400" dirty="0">
                <a:latin typeface="Times New Roman" panose="02020603050405020304" pitchFamily="18" charset="0"/>
                <a:cs typeface="Times New Roman" panose="02020603050405020304" pitchFamily="18" charset="0"/>
              </a:rPr>
              <a:t>Lactate threshold is measurable and trainable variable that can help to monitor training adaptation </a:t>
            </a:r>
          </a:p>
          <a:p>
            <a:pPr>
              <a:lnSpc>
                <a:spcPct val="200000"/>
              </a:lnSpc>
            </a:pPr>
            <a:endParaRPr lang="en-AU" dirty="0">
              <a:latin typeface="Times New Roman" panose="02020603050405020304" pitchFamily="18" charset="0"/>
              <a:cs typeface="Times New Roman" panose="02020603050405020304" pitchFamily="18" charset="0"/>
            </a:endParaRPr>
          </a:p>
          <a:p>
            <a:pPr>
              <a:lnSpc>
                <a:spcPct val="200000"/>
              </a:lnSpc>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555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BDA2E8-0712-48C7-9FD4-91A191549C24}"/>
              </a:ext>
            </a:extLst>
          </p:cNvPr>
          <p:cNvSpPr>
            <a:spLocks noGrp="1"/>
          </p:cNvSpPr>
          <p:nvPr>
            <p:ph type="title"/>
          </p:nvPr>
        </p:nvSpPr>
        <p:spPr>
          <a:xfrm>
            <a:off x="838200" y="365125"/>
            <a:ext cx="10515600" cy="1453165"/>
          </a:xfrm>
        </p:spPr>
        <p:txBody>
          <a:bodyPr/>
          <a:lstStyle/>
          <a:p>
            <a:pPr algn="ct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EFFECT OF EXERCISE INTENSITY TO LACTATE CLEARANCE.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9046FED7-8286-4A37-B1DC-7BECEEBFFC5D}"/>
              </a:ext>
            </a:extLst>
          </p:cNvPr>
          <p:cNvSpPr>
            <a:spLocks noGrp="1"/>
          </p:cNvSpPr>
          <p:nvPr>
            <p:ph idx="1"/>
          </p:nvPr>
        </p:nvSpPr>
        <p:spPr>
          <a:xfrm>
            <a:off x="1734207" y="2921877"/>
            <a:ext cx="9619592" cy="3255086"/>
          </a:xfrm>
        </p:spPr>
        <p:txBody>
          <a:bodyPr>
            <a:normAutofit/>
          </a:bodyPr>
          <a:lstStyle/>
          <a:p>
            <a:pPr>
              <a:lnSpc>
                <a:spcPct val="200000"/>
              </a:lnSpc>
              <a:buFont typeface="Wingdings" panose="05000000000000000000" pitchFamily="2" charset="2"/>
              <a:buChar char="v"/>
            </a:pPr>
            <a:r>
              <a:rPr lang="en-US" sz="1400" i="0" dirty="0">
                <a:solidFill>
                  <a:srgbClr val="202124"/>
                </a:solidFill>
                <a:effectLst/>
                <a:latin typeface="Times New Roman" panose="02020603050405020304" pitchFamily="18" charset="0"/>
                <a:cs typeface="Times New Roman" panose="02020603050405020304" pitchFamily="18" charset="0"/>
              </a:rPr>
              <a:t>As exercise intensity increases there comes a break point where blood lactate levels will start to rise (production starts to exceed clearance). This is often referred to as the lactate threshold (LT). If exercise intensity continues to increase a second and often more obvious increase in lactate accumulation is seen.</a:t>
            </a:r>
            <a:endParaRPr lang="en-K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838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1651C0-EAD1-436A-B5FC-08ACB6BBF37B}"/>
              </a:ext>
            </a:extLst>
          </p:cNvPr>
          <p:cNvSpPr>
            <a:spLocks noGrp="1"/>
          </p:cNvSpPr>
          <p:nvPr>
            <p:ph type="title"/>
          </p:nvPr>
        </p:nvSpPr>
        <p:spPr>
          <a:xfrm>
            <a:off x="3268716" y="154546"/>
            <a:ext cx="8085083" cy="785612"/>
          </a:xfrm>
        </p:spPr>
        <p:txBody>
          <a:bodyPr/>
          <a:lstStyle/>
          <a:p>
            <a:r>
              <a:rPr lang="en-US" dirty="0"/>
              <a:t>	</a:t>
            </a:r>
            <a:r>
              <a:rPr lang="en-US" dirty="0" smtClean="0"/>
              <a:t>REFERENCES</a:t>
            </a:r>
            <a:endParaRPr lang="en-KE" dirty="0"/>
          </a:p>
        </p:txBody>
      </p:sp>
      <p:sp>
        <p:nvSpPr>
          <p:cNvPr id="3" name="Content Placeholder 2">
            <a:extLst>
              <a:ext uri="{FF2B5EF4-FFF2-40B4-BE49-F238E27FC236}">
                <a16:creationId xmlns="" xmlns:a16="http://schemas.microsoft.com/office/drawing/2014/main" id="{0788FB5C-DB67-4D27-90CF-4E15EF677595}"/>
              </a:ext>
            </a:extLst>
          </p:cNvPr>
          <p:cNvSpPr>
            <a:spLocks noGrp="1"/>
          </p:cNvSpPr>
          <p:nvPr>
            <p:ph idx="1"/>
          </p:nvPr>
        </p:nvSpPr>
        <p:spPr>
          <a:xfrm>
            <a:off x="669701" y="1860330"/>
            <a:ext cx="10684099" cy="4630621"/>
          </a:xfrm>
        </p:spPr>
        <p:txBody>
          <a:bodyPr>
            <a:noAutofit/>
          </a:bodyPr>
          <a:lstStyle/>
          <a:p>
            <a:pPr>
              <a:buFont typeface="+mj-lt"/>
              <a:buAutoNum type="arabicPeriod"/>
            </a:pPr>
            <a:r>
              <a:rPr lang="en-US" sz="1200" dirty="0">
                <a:latin typeface="Times New Roman" panose="02020603050405020304" pitchFamily="18" charset="0"/>
                <a:cs typeface="Times New Roman" panose="02020603050405020304" pitchFamily="18" charset="0"/>
              </a:rPr>
              <a:t>Andrews, M. A., Godt, R. E., &amp; Nosek, T. M. (1996). Influence of physiological lactate concentrations on contractility of skinned striated muscle fibres of 	rabbit. Journal of Applied Physiology, 80, 2060–2065.</a:t>
            </a:r>
          </a:p>
          <a:p>
            <a:pPr>
              <a:buFont typeface="+mj-lt"/>
              <a:buAutoNum type="arabicPeriod"/>
            </a:pPr>
            <a:r>
              <a:rPr lang="en-US" sz="1200" dirty="0">
                <a:latin typeface="Times New Roman" panose="02020603050405020304" pitchFamily="18" charset="0"/>
                <a:cs typeface="Times New Roman" panose="02020603050405020304" pitchFamily="18" charset="0"/>
              </a:rPr>
              <a:t>Belcastro, A., &amp; Bonen, A. (1975). Lactic acid removal rates during controlled and uncontrolled recovery exercise. Journal of Applied Physiology, 39, 	932–936</a:t>
            </a:r>
          </a:p>
          <a:p>
            <a:pPr>
              <a:buFont typeface="+mj-lt"/>
              <a:buAutoNum type="arabicPeriod"/>
            </a:pPr>
            <a:r>
              <a:rPr lang="en-US" sz="1200" dirty="0">
                <a:latin typeface="Times New Roman" panose="02020603050405020304" pitchFamily="18" charset="0"/>
                <a:cs typeface="Times New Roman" panose="02020603050405020304" pitchFamily="18" charset="0"/>
              </a:rPr>
              <a:t>Lee, I. M., Sesso, H. D., Oguma, Y., &amp; Paffenbarger, R. S., Jr. (2003). Relative intensity of physical activity and risk of coronary heart disease. Circulation, 	107, 1110–1116.</a:t>
            </a:r>
          </a:p>
          <a:p>
            <a:pPr>
              <a:buFont typeface="+mj-lt"/>
              <a:buAutoNum type="arabicPeriod"/>
            </a:pPr>
            <a:r>
              <a:rPr lang="en-US" sz="1200" dirty="0">
                <a:latin typeface="Times New Roman" panose="02020603050405020304" pitchFamily="18" charset="0"/>
                <a:cs typeface="Times New Roman" panose="02020603050405020304" pitchFamily="18" charset="0"/>
              </a:rPr>
              <a:t>Moholdt, T., Wisloff, U., Nilsen, T. I., &amp; Slordahl, S. A. (2008). Physical activity and mortality in men and women with coronary heart disease: A 	prospective population-based cohort study in Norway (the HUNT study). European Journal of Cardiovascular Prevention and Rehabilitation, 15, 639–645.</a:t>
            </a:r>
          </a:p>
          <a:p>
            <a:pPr>
              <a:buFont typeface="+mj-lt"/>
              <a:buAutoNum type="arabicPeriod"/>
            </a:pPr>
            <a:r>
              <a:rPr lang="en-AU" sz="1200" dirty="0">
                <a:latin typeface="Times New Roman" panose="02020603050405020304" pitchFamily="18" charset="0"/>
                <a:cs typeface="Times New Roman" panose="02020603050405020304" pitchFamily="18" charset="0"/>
              </a:rPr>
              <a:t>Tjonna, A. E., Lee, S. J., Rognmo, O., Stolen, T. O., Bye, A., Haram, P. M. et al. (2008). Aerobic interval training versus continuous moderate exercise as a 	treatment for the </a:t>
            </a:r>
            <a:endParaRPr lang="en-US" sz="1200" dirty="0">
              <a:latin typeface="Times New Roman" panose="02020603050405020304" pitchFamily="18" charset="0"/>
              <a:cs typeface="Times New Roman" panose="02020603050405020304" pitchFamily="18" charset="0"/>
            </a:endParaRPr>
          </a:p>
          <a:p>
            <a:pPr>
              <a:buFont typeface="+mj-lt"/>
              <a:buAutoNum type="arabicPeriod"/>
            </a:pPr>
            <a:r>
              <a:rPr lang="en-US" sz="1200" dirty="0">
                <a:latin typeface="Times New Roman" panose="02020603050405020304" pitchFamily="18" charset="0"/>
                <a:cs typeface="Times New Roman" panose="02020603050405020304" pitchFamily="18" charset="0"/>
              </a:rPr>
              <a:t>Westerblad, H., &amp; Allen, D. G. (1992). Changes of intracellular pH due to repetitive stimulation of single fibres from mouse skeletal muscle. Journal of 	Physiology, 453, 413–434.</a:t>
            </a:r>
          </a:p>
          <a:p>
            <a:pPr>
              <a:buFont typeface="+mj-lt"/>
              <a:buAutoNum type="arabicPeriod"/>
            </a:pPr>
            <a:r>
              <a:rPr lang="en-AU" sz="1200" dirty="0">
                <a:latin typeface="Times New Roman" panose="02020603050405020304" pitchFamily="18" charset="0"/>
                <a:cs typeface="Times New Roman" panose="02020603050405020304" pitchFamily="18" charset="0"/>
              </a:rPr>
              <a:t>Newell, J., Higgins, D., Madden, N., Cruickshank, J., Einbeck, J., &amp; McDonald, R. (2007). Software for calculating blood lactate endurance markers. 	Journal of Sports Sciences, 25, 1403–1409.</a:t>
            </a:r>
          </a:p>
          <a:p>
            <a:pPr>
              <a:buFont typeface="+mj-lt"/>
              <a:buAutoNum type="arabicPeriod"/>
            </a:pPr>
            <a:r>
              <a:rPr lang="en-US" sz="1200" dirty="0">
                <a:latin typeface="Times New Roman" panose="02020603050405020304" pitchFamily="18" charset="0"/>
                <a:cs typeface="Times New Roman" panose="02020603050405020304" pitchFamily="18" charset="0"/>
              </a:rPr>
              <a:t>Dodd, S., Powers, S. K., Callender, T., &amp; Brooks, E. (1984). Blood lactate disappearance at various intensities of recovery exercise. Journal of Applied 	Physiology, 57, 1462–1465.</a:t>
            </a:r>
          </a:p>
          <a:p>
            <a:pPr>
              <a:buFont typeface="+mj-lt"/>
              <a:buAutoNum type="arabicPeriod"/>
            </a:pPr>
            <a:r>
              <a:rPr lang="en-US" sz="1200" dirty="0">
                <a:latin typeface="Times New Roman" panose="02020603050405020304" pitchFamily="18" charset="0"/>
                <a:cs typeface="Times New Roman" panose="02020603050405020304" pitchFamily="18" charset="0"/>
              </a:rPr>
              <a:t>Gollnick, P. D., Bayly, W. M., &amp; Hodgson, D. R. (1986). Exercise intensity, training, diet and lactate concentration in muscle and blood. Medicine and 	Science in Sports and Exercise, 18, 334–340</a:t>
            </a:r>
          </a:p>
          <a:p>
            <a:pPr>
              <a:buFont typeface="+mj-lt"/>
              <a:buAutoNum type="arabicPeriod"/>
            </a:pPr>
            <a:r>
              <a:rPr lang="en-AU" sz="1200" dirty="0">
                <a:latin typeface="Times New Roman" panose="02020603050405020304" pitchFamily="18" charset="0"/>
                <a:cs typeface="Times New Roman" panose="02020603050405020304" pitchFamily="18" charset="0"/>
              </a:rPr>
              <a:t>Haram, P. M., Kemi, O. J., Lee, S. J., Bendheim, M. O., AlShare, Q. Y., Waldum, H. L. et al. (2009). Aerobic interval training vs. continuous moderate 	exercise in the metabolic syndrome of rats artificially selected for low aerobic capacity. Cardiovascular Research, 81, 723–732.</a:t>
            </a:r>
          </a:p>
          <a:p>
            <a:endParaRPr lang="en-KE"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30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E9B872-DBA8-4F55-A730-84BE7E63046F}"/>
              </a:ext>
            </a:extLst>
          </p:cNvPr>
          <p:cNvSpPr>
            <a:spLocks noGrp="1"/>
          </p:cNvSpPr>
          <p:nvPr>
            <p:ph type="title"/>
          </p:nvPr>
        </p:nvSpPr>
        <p:spPr>
          <a:xfrm>
            <a:off x="838200" y="365129"/>
            <a:ext cx="10515600" cy="1379588"/>
          </a:xfrm>
        </p:spPr>
        <p:txBody>
          <a:bodyPr/>
          <a:lstStyle/>
          <a:p>
            <a:r>
              <a:rPr lang="en-US" dirty="0">
                <a:latin typeface="Times New Roman" panose="02020603050405020304" pitchFamily="18" charset="0"/>
                <a:cs typeface="Times New Roman" panose="02020603050405020304" pitchFamily="18" charset="0"/>
              </a:rPr>
              <a:t>		</a:t>
            </a:r>
            <a:r>
              <a:rPr lang="en-US" sz="4800" dirty="0" smtClean="0">
                <a:latin typeface="Times New Roman" panose="02020603050405020304" pitchFamily="18" charset="0"/>
                <a:cs typeface="Times New Roman" panose="02020603050405020304" pitchFamily="18" charset="0"/>
              </a:rPr>
              <a:t>BACKGROUND.</a:t>
            </a:r>
            <a:endParaRPr lang="en-KE" sz="4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2F3B4463-C026-437E-878F-85B394CBF9BA}"/>
              </a:ext>
            </a:extLst>
          </p:cNvPr>
          <p:cNvSpPr>
            <a:spLocks noGrp="1"/>
          </p:cNvSpPr>
          <p:nvPr>
            <p:ph idx="1"/>
          </p:nvPr>
        </p:nvSpPr>
        <p:spPr>
          <a:xfrm>
            <a:off x="489399" y="1455312"/>
            <a:ext cx="11178861" cy="5267459"/>
          </a:xfrm>
        </p:spPr>
        <p:txBody>
          <a:bodyPr>
            <a:normAutofit fontScale="85000" lnSpcReduction="10000"/>
          </a:bodyPr>
          <a:lstStyle/>
          <a:p>
            <a:pPr>
              <a:lnSpc>
                <a:spcPct val="220000"/>
              </a:lnSpc>
              <a:buFont typeface="Wingdings" panose="05000000000000000000" pitchFamily="2" charset="2"/>
              <a:buChar char="v"/>
            </a:pPr>
            <a:endParaRPr lang="en-US" sz="1400" b="0" i="0" dirty="0" smtClean="0">
              <a:solidFill>
                <a:srgbClr val="242021"/>
              </a:solidFill>
              <a:effectLst/>
              <a:latin typeface="Times New Roman" panose="02020603050405020304" pitchFamily="18" charset="0"/>
              <a:cs typeface="Times New Roman" panose="02020603050405020304" pitchFamily="18" charset="0"/>
            </a:endParaRPr>
          </a:p>
          <a:p>
            <a:pPr>
              <a:lnSpc>
                <a:spcPct val="220000"/>
              </a:lnSpc>
              <a:buFont typeface="Wingdings" panose="05000000000000000000" pitchFamily="2" charset="2"/>
              <a:buChar char="v"/>
            </a:pPr>
            <a:endParaRPr lang="en-US" sz="1400" dirty="0">
              <a:solidFill>
                <a:srgbClr val="242021"/>
              </a:solidFill>
              <a:latin typeface="Times New Roman" panose="02020603050405020304" pitchFamily="18" charset="0"/>
              <a:cs typeface="Times New Roman" panose="02020603050405020304" pitchFamily="18" charset="0"/>
            </a:endParaRPr>
          </a:p>
          <a:p>
            <a:pPr>
              <a:lnSpc>
                <a:spcPct val="220000"/>
              </a:lnSpc>
              <a:buFont typeface="Wingdings" panose="05000000000000000000" pitchFamily="2" charset="2"/>
              <a:buChar char="v"/>
            </a:pPr>
            <a:endParaRPr lang="en-US" sz="1400" b="0" i="0" dirty="0" smtClean="0">
              <a:solidFill>
                <a:srgbClr val="242021"/>
              </a:solidFill>
              <a:effectLst/>
              <a:latin typeface="Times New Roman" panose="02020603050405020304" pitchFamily="18" charset="0"/>
              <a:cs typeface="Times New Roman" panose="02020603050405020304" pitchFamily="18" charset="0"/>
            </a:endParaRPr>
          </a:p>
          <a:p>
            <a:pPr lvl="1">
              <a:lnSpc>
                <a:spcPct val="220000"/>
              </a:lnSpc>
              <a:buFont typeface="Wingdings" panose="05000000000000000000" pitchFamily="2" charset="2"/>
              <a:buChar char="v"/>
            </a:pPr>
            <a:r>
              <a:rPr lang="en-US" sz="1400" b="0" i="0" dirty="0" smtClean="0">
                <a:solidFill>
                  <a:srgbClr val="242021"/>
                </a:solidFill>
                <a:effectLst/>
                <a:latin typeface="Times New Roman" panose="02020603050405020304" pitchFamily="18" charset="0"/>
                <a:cs typeface="Times New Roman" panose="02020603050405020304" pitchFamily="18" charset="0"/>
              </a:rPr>
              <a:t>Since </a:t>
            </a:r>
            <a:r>
              <a:rPr lang="en-US" sz="1400" b="0" i="0" dirty="0">
                <a:solidFill>
                  <a:srgbClr val="242021"/>
                </a:solidFill>
                <a:effectLst/>
                <a:latin typeface="Times New Roman" panose="02020603050405020304" pitchFamily="18" charset="0"/>
                <a:cs typeface="Times New Roman" panose="02020603050405020304" pitchFamily="18" charset="0"/>
              </a:rPr>
              <a:t>most of the lactate is oxidized by skeletal muscles working at a lower intensity, and since the</a:t>
            </a:r>
            <a:br>
              <a:rPr lang="en-US" sz="1400" b="0" i="0" dirty="0">
                <a:solidFill>
                  <a:srgbClr val="242021"/>
                </a:solidFill>
                <a:effectLst/>
                <a:latin typeface="Times New Roman" panose="02020603050405020304" pitchFamily="18" charset="0"/>
                <a:cs typeface="Times New Roman" panose="02020603050405020304" pitchFamily="18" charset="0"/>
              </a:rPr>
            </a:br>
            <a:r>
              <a:rPr lang="en-US" sz="1400" b="0" i="0" dirty="0">
                <a:solidFill>
                  <a:srgbClr val="242021"/>
                </a:solidFill>
                <a:effectLst/>
                <a:latin typeface="Times New Roman" panose="02020603050405020304" pitchFamily="18" charset="0"/>
                <a:cs typeface="Times New Roman" panose="02020603050405020304" pitchFamily="18" charset="0"/>
              </a:rPr>
              <a:t>lactate redistribution occurs via the blood flow (Gladden, 2004), active rather than passive recovery</a:t>
            </a:r>
            <a:br>
              <a:rPr lang="en-US" sz="1400" b="0" i="0" dirty="0">
                <a:solidFill>
                  <a:srgbClr val="242021"/>
                </a:solidFill>
                <a:effectLst/>
                <a:latin typeface="Times New Roman" panose="02020603050405020304" pitchFamily="18" charset="0"/>
                <a:cs typeface="Times New Roman" panose="02020603050405020304" pitchFamily="18" charset="0"/>
              </a:rPr>
            </a:br>
            <a:r>
              <a:rPr lang="en-US" sz="1400" b="0" i="0" dirty="0">
                <a:solidFill>
                  <a:srgbClr val="242021"/>
                </a:solidFill>
                <a:effectLst/>
                <a:latin typeface="Times New Roman" panose="02020603050405020304" pitchFamily="18" charset="0"/>
                <a:cs typeface="Times New Roman" panose="02020603050405020304" pitchFamily="18" charset="0"/>
              </a:rPr>
              <a:t>after lactate-accumulating exercise appears to be more effective at clearing accumulated lactate (Belcastro </a:t>
            </a:r>
            <a:r>
              <a:rPr lang="en-US" sz="1400" b="0" i="1" dirty="0">
                <a:solidFill>
                  <a:srgbClr val="242021"/>
                </a:solidFill>
                <a:effectLst/>
                <a:latin typeface="Times New Roman" panose="02020603050405020304" pitchFamily="18" charset="0"/>
                <a:cs typeface="Times New Roman" panose="02020603050405020304" pitchFamily="18" charset="0"/>
              </a:rPr>
              <a:t>et al.</a:t>
            </a:r>
            <a:r>
              <a:rPr lang="en-US" sz="1400" b="0" i="0" dirty="0">
                <a:solidFill>
                  <a:srgbClr val="242021"/>
                </a:solidFill>
                <a:effectLst/>
                <a:latin typeface="Times New Roman" panose="02020603050405020304" pitchFamily="18" charset="0"/>
                <a:cs typeface="Times New Roman" panose="02020603050405020304" pitchFamily="18" charset="0"/>
              </a:rPr>
              <a:t>, 1975; Hermansen </a:t>
            </a:r>
            <a:r>
              <a:rPr lang="en-US" sz="1400" b="0" i="1" dirty="0">
                <a:solidFill>
                  <a:srgbClr val="242021"/>
                </a:solidFill>
                <a:effectLst/>
                <a:latin typeface="Times New Roman" panose="02020603050405020304" pitchFamily="18" charset="0"/>
                <a:cs typeface="Times New Roman" panose="02020603050405020304" pitchFamily="18" charset="0"/>
              </a:rPr>
              <a:t>et al., </a:t>
            </a:r>
            <a:r>
              <a:rPr lang="en-US" sz="1400" b="0" i="0" dirty="0">
                <a:solidFill>
                  <a:srgbClr val="242021"/>
                </a:solidFill>
                <a:effectLst/>
                <a:latin typeface="Times New Roman" panose="02020603050405020304" pitchFamily="18" charset="0"/>
                <a:cs typeface="Times New Roman" panose="02020603050405020304" pitchFamily="18" charset="0"/>
              </a:rPr>
              <a:t>1972).</a:t>
            </a:r>
          </a:p>
          <a:p>
            <a:pPr lvl="1">
              <a:lnSpc>
                <a:spcPct val="220000"/>
              </a:lnSpc>
              <a:buFont typeface="Wingdings" panose="05000000000000000000" pitchFamily="2" charset="2"/>
              <a:buChar char="v"/>
            </a:pPr>
            <a:r>
              <a:rPr lang="en-US" sz="1400" b="0" i="0" dirty="0">
                <a:solidFill>
                  <a:srgbClr val="242021"/>
                </a:solidFill>
                <a:effectLst/>
                <a:latin typeface="Times New Roman" panose="02020603050405020304" pitchFamily="18" charset="0"/>
                <a:cs typeface="Times New Roman" panose="02020603050405020304" pitchFamily="18" charset="0"/>
              </a:rPr>
              <a:t>There is </a:t>
            </a:r>
            <a:r>
              <a:rPr lang="en-US" sz="1400" dirty="0">
                <a:solidFill>
                  <a:srgbClr val="242021"/>
                </a:solidFill>
                <a:latin typeface="Times New Roman" panose="02020603050405020304" pitchFamily="18" charset="0"/>
                <a:cs typeface="Times New Roman" panose="02020603050405020304" pitchFamily="18" charset="0"/>
              </a:rPr>
              <a:t>h</a:t>
            </a:r>
            <a:r>
              <a:rPr lang="en-US" sz="1400" b="0" i="0" dirty="0">
                <a:solidFill>
                  <a:srgbClr val="242021"/>
                </a:solidFill>
                <a:effectLst/>
                <a:latin typeface="Times New Roman" panose="02020603050405020304" pitchFamily="18" charset="0"/>
                <a:cs typeface="Times New Roman" panose="02020603050405020304" pitchFamily="18" charset="0"/>
              </a:rPr>
              <a:t>owever, no commonly agreed strategy or optimal intensity of active recovery for clearing accumulated lactate has yet been identified. Previous studies have suggested active recovery intensities in the range 25–63% of maximal oxygen uptake (Boileau et al., 1983; Hermansen </a:t>
            </a:r>
            <a:r>
              <a:rPr lang="en-US" sz="1400" b="0" i="1" dirty="0">
                <a:solidFill>
                  <a:srgbClr val="242021"/>
                </a:solidFill>
                <a:effectLst/>
                <a:latin typeface="Times New Roman" panose="02020603050405020304" pitchFamily="18" charset="0"/>
                <a:cs typeface="Times New Roman" panose="02020603050405020304" pitchFamily="18" charset="0"/>
              </a:rPr>
              <a:t>et al., </a:t>
            </a:r>
            <a:r>
              <a:rPr lang="en-US" sz="1400" b="0" i="0" dirty="0">
                <a:solidFill>
                  <a:srgbClr val="242021"/>
                </a:solidFill>
                <a:effectLst/>
                <a:latin typeface="Times New Roman" panose="02020603050405020304" pitchFamily="18" charset="0"/>
                <a:cs typeface="Times New Roman" panose="02020603050405020304" pitchFamily="18" charset="0"/>
              </a:rPr>
              <a:t>1972), but these studies quantified the</a:t>
            </a:r>
            <a:r>
              <a:rPr lang="en-US" sz="1400" dirty="0">
                <a:latin typeface="Times New Roman" panose="02020603050405020304" pitchFamily="18" charset="0"/>
                <a:cs typeface="Times New Roman" panose="02020603050405020304" pitchFamily="18" charset="0"/>
              </a:rPr>
              <a:t> </a:t>
            </a:r>
            <a:r>
              <a:rPr lang="en-US" sz="1400" b="0" i="0" dirty="0">
                <a:solidFill>
                  <a:srgbClr val="242021"/>
                </a:solidFill>
                <a:effectLst/>
                <a:latin typeface="Times New Roman" panose="02020603050405020304" pitchFamily="18" charset="0"/>
                <a:cs typeface="Times New Roman" panose="02020603050405020304" pitchFamily="18" charset="0"/>
              </a:rPr>
              <a:t>intensity of the active recovery to maximal aerobic capacity (V_ O2max), where lactate production has a non-linear relationship to workload.</a:t>
            </a:r>
            <a:r>
              <a:rPr lang="en-US" sz="1400" dirty="0">
                <a:latin typeface="Times New Roman" panose="02020603050405020304" pitchFamily="18" charset="0"/>
                <a:cs typeface="Times New Roman" panose="02020603050405020304" pitchFamily="18" charset="0"/>
              </a:rPr>
              <a:t> </a:t>
            </a: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
            </a:r>
            <a:br>
              <a:rPr lang="en-US" sz="1400" dirty="0">
                <a:latin typeface="Times New Roman" panose="02020603050405020304" pitchFamily="18" charset="0"/>
                <a:cs typeface="Times New Roman" panose="02020603050405020304" pitchFamily="18" charset="0"/>
              </a:rPr>
            </a:br>
            <a:endParaRPr lang="en-K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533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E0E61F3-BA2A-4211-B6AC-371EF358F2D9}"/>
              </a:ext>
            </a:extLst>
          </p:cNvPr>
          <p:cNvSpPr>
            <a:spLocks noGrp="1"/>
          </p:cNvSpPr>
          <p:nvPr>
            <p:ph type="title"/>
          </p:nvPr>
        </p:nvSpPr>
        <p:spPr>
          <a:xfrm>
            <a:off x="838200" y="365125"/>
            <a:ext cx="10515600" cy="1306019"/>
          </a:xfrm>
        </p:spPr>
        <p:txBody>
          <a:bodyPr>
            <a:noAutofit/>
          </a:bodyPr>
          <a:lstStyle/>
          <a:p>
            <a:r>
              <a:rPr lang="en-AU" b="1" dirty="0" smtClean="0">
                <a:latin typeface="Times New Roman" panose="02020603050405020304" pitchFamily="18" charset="0"/>
                <a:cs typeface="Times New Roman" panose="02020603050405020304" pitchFamily="18" charset="0"/>
              </a:rPr>
              <a:t>WHAT IS LACTIC ACID AND HOW IS IT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6047EDF1-98A7-4A33-AAD7-EF981CE3F831}"/>
              </a:ext>
            </a:extLst>
          </p:cNvPr>
          <p:cNvSpPr>
            <a:spLocks noGrp="1"/>
          </p:cNvSpPr>
          <p:nvPr>
            <p:ph idx="1"/>
          </p:nvPr>
        </p:nvSpPr>
        <p:spPr>
          <a:xfrm>
            <a:off x="567559" y="1839310"/>
            <a:ext cx="11087821" cy="4806193"/>
          </a:xfrm>
        </p:spPr>
        <p:txBody>
          <a:bodyPr>
            <a:normAutofit/>
          </a:bodyPr>
          <a:lstStyle/>
          <a:p>
            <a:pPr>
              <a:lnSpc>
                <a:spcPct val="200000"/>
              </a:lnSpc>
              <a:buFont typeface="Wingdings" panose="05000000000000000000" pitchFamily="2" charset="2"/>
              <a:buChar char="v"/>
            </a:pPr>
            <a:endParaRPr lang="en-US" sz="1400" dirty="0" smtClean="0">
              <a:latin typeface="Times New Roman" panose="02020603050405020304" pitchFamily="18" charset="0"/>
              <a:cs typeface="Times New Roman" panose="02020603050405020304" pitchFamily="18" charset="0"/>
            </a:endParaRPr>
          </a:p>
          <a:p>
            <a:pPr marL="0" indent="0">
              <a:lnSpc>
                <a:spcPct val="200000"/>
              </a:lnSpc>
              <a:buNone/>
            </a:pPr>
            <a:endParaRPr lang="en-US" sz="1400" dirty="0">
              <a:latin typeface="Times New Roman" panose="02020603050405020304" pitchFamily="18" charset="0"/>
              <a:cs typeface="Times New Roman" panose="02020603050405020304" pitchFamily="18" charset="0"/>
            </a:endParaRPr>
          </a:p>
          <a:p>
            <a:pPr lvl="1">
              <a:lnSpc>
                <a:spcPct val="200000"/>
              </a:lnSpc>
              <a:buFont typeface="Wingdings" panose="05000000000000000000" pitchFamily="2" charset="2"/>
              <a:buChar char="v"/>
            </a:pPr>
            <a:r>
              <a:rPr lang="en-US" sz="1200" dirty="0" smtClean="0">
                <a:latin typeface="Times New Roman" panose="02020603050405020304" pitchFamily="18" charset="0"/>
                <a:cs typeface="Times New Roman" panose="02020603050405020304" pitchFamily="18" charset="0"/>
              </a:rPr>
              <a:t>Pyruvic </a:t>
            </a:r>
            <a:r>
              <a:rPr lang="en-US" sz="1200" b="0" i="0" dirty="0" smtClean="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 the process by which cells produce energy without oxygen around. </a:t>
            </a:r>
            <a:r>
              <a:rPr lang="en-US" sz="1200" dirty="0" smtClean="0">
                <a:latin typeface="Times New Roman" panose="02020603050405020304" pitchFamily="18" charset="0"/>
                <a:cs typeface="Times New Roman" panose="02020603050405020304" pitchFamily="18" charset="0"/>
              </a:rPr>
              <a:t> </a:t>
            </a:r>
          </a:p>
          <a:p>
            <a:pPr lvl="1">
              <a:lnSpc>
                <a:spcPct val="200000"/>
              </a:lnSpc>
              <a:buFont typeface="Wingdings" panose="05000000000000000000" pitchFamily="2" charset="2"/>
              <a:buChar char="v"/>
            </a:pPr>
            <a:r>
              <a:rPr lang="en-US" sz="1200" dirty="0" smtClean="0">
                <a:latin typeface="Times New Roman" panose="02020603050405020304" pitchFamily="18" charset="0"/>
                <a:cs typeface="Times New Roman" panose="02020603050405020304" pitchFamily="18" charset="0"/>
              </a:rPr>
              <a:t>the </a:t>
            </a:r>
            <a:r>
              <a:rPr lang="en-US" sz="1200" dirty="0">
                <a:latin typeface="Times New Roman" panose="02020603050405020304" pitchFamily="18" charset="0"/>
                <a:cs typeface="Times New Roman" panose="02020603050405020304" pitchFamily="18" charset="0"/>
              </a:rPr>
              <a:t>can either </a:t>
            </a:r>
            <a:r>
              <a:rPr lang="en-US" sz="1200" dirty="0" smtClean="0">
                <a:latin typeface="Times New Roman" panose="02020603050405020304" pitchFamily="18" charset="0"/>
                <a:cs typeface="Times New Roman" panose="02020603050405020304" pitchFamily="18" charset="0"/>
              </a:rPr>
              <a:t>Is produced during exercise whereby  glycogen and glucose are broken down into pyruvate, which is then converted into ATP.</a:t>
            </a:r>
          </a:p>
          <a:p>
            <a:pPr lvl="1">
              <a:lnSpc>
                <a:spcPct val="200000"/>
              </a:lnSpc>
              <a:buFont typeface="Wingdings" panose="05000000000000000000" pitchFamily="2" charset="2"/>
              <a:buChar char="v"/>
            </a:pPr>
            <a:r>
              <a:rPr lang="en-US" sz="1200" dirty="0" smtClean="0">
                <a:latin typeface="Times New Roman" panose="02020603050405020304" pitchFamily="18" charset="0"/>
                <a:cs typeface="Times New Roman" panose="02020603050405020304" pitchFamily="18" charset="0"/>
              </a:rPr>
              <a:t>be </a:t>
            </a:r>
            <a:r>
              <a:rPr lang="en-US" sz="1200" dirty="0">
                <a:latin typeface="Times New Roman" panose="02020603050405020304" pitchFamily="18" charset="0"/>
                <a:cs typeface="Times New Roman" panose="02020603050405020304" pitchFamily="18" charset="0"/>
              </a:rPr>
              <a:t>reduced to lactic acid or join the mitochondria for oxidation (aerobic or metabolic processes involving O2) (anaerobic metabolism).</a:t>
            </a:r>
          </a:p>
          <a:p>
            <a:pPr lvl="1">
              <a:lnSpc>
                <a:spcPct val="200000"/>
              </a:lnSpc>
              <a:buFont typeface="Wingdings" panose="05000000000000000000" pitchFamily="2" charset="2"/>
              <a:buChar char="v"/>
            </a:pPr>
            <a:r>
              <a:rPr lang="en-AU" sz="1200" dirty="0">
                <a:latin typeface="Times New Roman" panose="02020603050405020304" pitchFamily="18" charset="0"/>
                <a:cs typeface="Times New Roman" panose="02020603050405020304" pitchFamily="18" charset="0"/>
              </a:rPr>
              <a:t>Latic acid is a weak acid and rapidly dissociate into lactate and hydrogen ions, so there's never much lactic acid in the muscle and even less in blood </a:t>
            </a:r>
          </a:p>
          <a:p>
            <a:pPr>
              <a:lnSpc>
                <a:spcPct val="200000"/>
              </a:lnSpc>
              <a:buFont typeface="Wingdings" panose="05000000000000000000" pitchFamily="2" charset="2"/>
              <a:buChar char="v"/>
            </a:pPr>
            <a:endParaRPr lang="en-US" sz="12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414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9ABBB0-450B-43A0-B4C4-9E06A93CD90F}"/>
              </a:ext>
            </a:extLst>
          </p:cNvPr>
          <p:cNvSpPr>
            <a:spLocks noGrp="1"/>
          </p:cNvSpPr>
          <p:nvPr>
            <p:ph type="title"/>
          </p:nvPr>
        </p:nvSpPr>
        <p:spPr>
          <a:xfrm>
            <a:off x="838200" y="365129"/>
            <a:ext cx="10515600" cy="564223"/>
          </a:xfrm>
        </p:spPr>
        <p:txBody>
          <a:bodyPr>
            <a:normAutofit fontScale="90000"/>
          </a:bodyPr>
          <a:lstStyle/>
          <a:p>
            <a:r>
              <a:rPr lang="en-AU" dirty="0" smtClean="0"/>
              <a:t>	</a:t>
            </a:r>
            <a:r>
              <a:rPr lang="en-AU" b="1" dirty="0" smtClean="0">
                <a:latin typeface="Times New Roman" panose="02020603050405020304" pitchFamily="18" charset="0"/>
                <a:cs typeface="Times New Roman" panose="02020603050405020304" pitchFamily="18" charset="0"/>
              </a:rPr>
              <a:t>HOW LACTIC ACID IS IT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C7C56063-E5A4-484A-B66E-893FA40D371F}"/>
              </a:ext>
            </a:extLst>
          </p:cNvPr>
          <p:cNvSpPr>
            <a:spLocks noGrp="1"/>
          </p:cNvSpPr>
          <p:nvPr>
            <p:ph idx="1"/>
          </p:nvPr>
        </p:nvSpPr>
        <p:spPr>
          <a:xfrm>
            <a:off x="838200" y="929348"/>
            <a:ext cx="10623997" cy="5915773"/>
          </a:xfrm>
        </p:spPr>
        <p:txBody>
          <a:bodyPr>
            <a:normAutofit/>
          </a:bodyPr>
          <a:lstStyle/>
          <a:p>
            <a:pPr marL="0" indent="0" algn="ctr">
              <a:lnSpc>
                <a:spcPct val="200000"/>
              </a:lnSpc>
              <a:buNone/>
            </a:pPr>
            <a:r>
              <a:rPr lang="en-AU" dirty="0">
                <a:latin typeface="Times New Roman" panose="02020603050405020304" pitchFamily="18" charset="0"/>
                <a:cs typeface="Times New Roman" panose="02020603050405020304" pitchFamily="18" charset="0"/>
              </a:rPr>
              <a:t>Glycogen</a:t>
            </a:r>
          </a:p>
          <a:p>
            <a:pPr marL="0" indent="0" algn="ctr">
              <a:lnSpc>
                <a:spcPct val="200000"/>
              </a:lnSpc>
              <a:buNone/>
            </a:pP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r>
              <a:rPr lang="en-AU" dirty="0">
                <a:latin typeface="Times New Roman" panose="02020603050405020304" pitchFamily="18" charset="0"/>
                <a:cs typeface="Times New Roman" panose="02020603050405020304" pitchFamily="18" charset="0"/>
              </a:rPr>
              <a:t>Glucose              Gluose-6-phosphate </a:t>
            </a:r>
          </a:p>
          <a:p>
            <a:pPr marL="0" indent="0" algn="ctr">
              <a:lnSpc>
                <a:spcPct val="200000"/>
              </a:lnSpc>
              <a:buNone/>
            </a:pP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r>
              <a:rPr lang="en-AU" dirty="0">
                <a:latin typeface="Times New Roman" panose="02020603050405020304" pitchFamily="18" charset="0"/>
                <a:cs typeface="Times New Roman" panose="02020603050405020304" pitchFamily="18" charset="0"/>
              </a:rPr>
              <a:t>Lactic acid        Fructose -6-phosphate</a:t>
            </a:r>
          </a:p>
          <a:p>
            <a:pPr marL="0" indent="0" algn="ctr">
              <a:lnSpc>
                <a:spcPct val="200000"/>
              </a:lnSpc>
              <a:buNone/>
            </a:pPr>
            <a:r>
              <a:rPr lang="en-AU" dirty="0" smtClean="0">
                <a:latin typeface="Times New Roman" panose="02020603050405020304" pitchFamily="18" charset="0"/>
                <a:cs typeface="Times New Roman" panose="02020603050405020304" pitchFamily="18" charset="0"/>
              </a:rPr>
              <a:t>Pyruvate</a:t>
            </a: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r>
              <a:rPr lang="en-AU" dirty="0">
                <a:latin typeface="Times New Roman" panose="02020603050405020304" pitchFamily="18" charset="0"/>
                <a:cs typeface="Times New Roman" panose="02020603050405020304" pitchFamily="18" charset="0"/>
              </a:rPr>
              <a:t>                    pyruvate</a:t>
            </a:r>
          </a:p>
          <a:p>
            <a:pPr marL="0" indent="0" algn="ctr">
              <a:lnSpc>
                <a:spcPct val="200000"/>
              </a:lnSpc>
              <a:buNone/>
            </a:pPr>
            <a:endParaRPr lang="en-KE" dirty="0">
              <a:latin typeface="Times New Roman" panose="02020603050405020304" pitchFamily="18" charset="0"/>
              <a:cs typeface="Times New Roman" panose="02020603050405020304" pitchFamily="18" charset="0"/>
            </a:endParaRPr>
          </a:p>
        </p:txBody>
      </p:sp>
      <p:cxnSp>
        <p:nvCxnSpPr>
          <p:cNvPr id="5" name="Straight Arrow Connector 4">
            <a:extLst>
              <a:ext uri="{FF2B5EF4-FFF2-40B4-BE49-F238E27FC236}">
                <a16:creationId xmlns="" xmlns:a16="http://schemas.microsoft.com/office/drawing/2014/main" id="{CE452C1C-F41D-4A9E-B3AC-AAA17AB1D06D}"/>
              </a:ext>
            </a:extLst>
          </p:cNvPr>
          <p:cNvCxnSpPr>
            <a:cxnSpLocks/>
          </p:cNvCxnSpPr>
          <p:nvPr/>
        </p:nvCxnSpPr>
        <p:spPr>
          <a:xfrm>
            <a:off x="5518118" y="4368359"/>
            <a:ext cx="33163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 xmlns:a16="http://schemas.microsoft.com/office/drawing/2014/main" id="{B99A78FF-DB26-47DE-9E93-B3688058DF59}"/>
              </a:ext>
            </a:extLst>
          </p:cNvPr>
          <p:cNvCxnSpPr>
            <a:cxnSpLocks/>
          </p:cNvCxnSpPr>
          <p:nvPr/>
        </p:nvCxnSpPr>
        <p:spPr>
          <a:xfrm>
            <a:off x="6221658" y="1867615"/>
            <a:ext cx="0" cy="9263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 xmlns:a16="http://schemas.microsoft.com/office/drawing/2014/main" id="{8E1A2137-5B8B-409F-92B4-9FC0E887A0C7}"/>
              </a:ext>
            </a:extLst>
          </p:cNvPr>
          <p:cNvCxnSpPr>
            <a:cxnSpLocks/>
          </p:cNvCxnSpPr>
          <p:nvPr/>
        </p:nvCxnSpPr>
        <p:spPr>
          <a:xfrm>
            <a:off x="5458554" y="2972751"/>
            <a:ext cx="4507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 xmlns:a16="http://schemas.microsoft.com/office/drawing/2014/main" id="{FE2D2EA9-B6BE-451A-B8D6-B285BC330A16}"/>
              </a:ext>
            </a:extLst>
          </p:cNvPr>
          <p:cNvCxnSpPr>
            <a:cxnSpLocks/>
          </p:cNvCxnSpPr>
          <p:nvPr/>
        </p:nvCxnSpPr>
        <p:spPr>
          <a:xfrm>
            <a:off x="6378083" y="3289300"/>
            <a:ext cx="0" cy="579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5" name="Picture 24">
            <a:extLst>
              <a:ext uri="{FF2B5EF4-FFF2-40B4-BE49-F238E27FC236}">
                <a16:creationId xmlns="" xmlns:a16="http://schemas.microsoft.com/office/drawing/2014/main" id="{BE0A1546-D3C6-4C0B-9E3F-FA1F83F86727}"/>
              </a:ext>
            </a:extLst>
          </p:cNvPr>
          <p:cNvPicPr>
            <a:picLocks noChangeAspect="1"/>
          </p:cNvPicPr>
          <p:nvPr/>
        </p:nvPicPr>
        <p:blipFill>
          <a:blip r:embed="rId2"/>
          <a:stretch>
            <a:fillRect/>
          </a:stretch>
        </p:blipFill>
        <p:spPr>
          <a:xfrm>
            <a:off x="5803299" y="5413340"/>
            <a:ext cx="2105111" cy="1431785"/>
          </a:xfrm>
          <a:prstGeom prst="rect">
            <a:avLst/>
          </a:prstGeom>
        </p:spPr>
      </p:pic>
      <p:cxnSp>
        <p:nvCxnSpPr>
          <p:cNvPr id="27" name="Straight Arrow Connector 26">
            <a:extLst>
              <a:ext uri="{FF2B5EF4-FFF2-40B4-BE49-F238E27FC236}">
                <a16:creationId xmlns="" xmlns:a16="http://schemas.microsoft.com/office/drawing/2014/main" id="{3EA02AE0-7B42-4E16-8522-7CE420D4D14B}"/>
              </a:ext>
            </a:extLst>
          </p:cNvPr>
          <p:cNvCxnSpPr>
            <a:cxnSpLocks/>
          </p:cNvCxnSpPr>
          <p:nvPr/>
        </p:nvCxnSpPr>
        <p:spPr>
          <a:xfrm>
            <a:off x="6405806" y="4587875"/>
            <a:ext cx="0" cy="2603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14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763F95-C412-462C-BEF7-CD9900D30AF2}"/>
              </a:ext>
            </a:extLst>
          </p:cNvPr>
          <p:cNvSpPr>
            <a:spLocks noGrp="1"/>
          </p:cNvSpPr>
          <p:nvPr>
            <p:ph type="title"/>
          </p:nvPr>
        </p:nvSpPr>
        <p:spPr>
          <a:xfrm>
            <a:off x="1072054" y="199626"/>
            <a:ext cx="10281745" cy="1807849"/>
          </a:xfrm>
        </p:spPr>
        <p:txBody>
          <a:bodyPr>
            <a:normAutofit/>
          </a:bodyPr>
          <a:lstStyle/>
          <a:p>
            <a:r>
              <a:rPr lang="en-US" dirty="0" smtClean="0">
                <a:latin typeface="Times New Roman" panose="02020603050405020304" pitchFamily="18" charset="0"/>
                <a:cs typeface="Times New Roman" panose="02020603050405020304" pitchFamily="18" charset="0"/>
              </a:rPr>
              <a:t>	CONVERSION OF PYRUVATE TO LACTATE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02A6BF3F-EC16-4C51-B574-5C73C0F22516}"/>
              </a:ext>
            </a:extLst>
          </p:cNvPr>
          <p:cNvSpPr>
            <a:spLocks noGrp="1"/>
          </p:cNvSpPr>
          <p:nvPr>
            <p:ph idx="1"/>
          </p:nvPr>
        </p:nvSpPr>
        <p:spPr>
          <a:xfrm>
            <a:off x="924910" y="2007475"/>
            <a:ext cx="10573557" cy="5018767"/>
          </a:xfrm>
        </p:spPr>
        <p:txBody>
          <a:bodyPr>
            <a:normAutofit/>
          </a:bodyPr>
          <a:lstStyle/>
          <a:p>
            <a:pPr marL="0" indent="0">
              <a:lnSpc>
                <a:spcPct val="200000"/>
              </a:lnSpc>
              <a:buNone/>
            </a:pPr>
            <a:endParaRPr lang="en-US" sz="1400" i="0" dirty="0" smtClean="0">
              <a:solidFill>
                <a:srgbClr val="202124"/>
              </a:solidFill>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endParaRPr lang="en-US" sz="1400" i="0" dirty="0" smtClean="0">
              <a:solidFill>
                <a:srgbClr val="202124"/>
              </a:solidFill>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1400" i="0" dirty="0" smtClean="0">
                <a:solidFill>
                  <a:srgbClr val="202124"/>
                </a:solidFill>
                <a:effectLst/>
                <a:latin typeface="Times New Roman" panose="02020603050405020304" pitchFamily="18" charset="0"/>
                <a:cs typeface="Times New Roman" panose="02020603050405020304" pitchFamily="18" charset="0"/>
              </a:rPr>
              <a:t>Lactate </a:t>
            </a:r>
            <a:r>
              <a:rPr lang="en-US" sz="1400" i="0" dirty="0">
                <a:solidFill>
                  <a:srgbClr val="202124"/>
                </a:solidFill>
                <a:effectLst/>
                <a:latin typeface="Times New Roman" panose="02020603050405020304" pitchFamily="18" charset="0"/>
                <a:cs typeface="Times New Roman" panose="02020603050405020304" pitchFamily="18" charset="0"/>
              </a:rPr>
              <a:t>is produced from pyruvate only under anaerobic conditions. </a:t>
            </a:r>
          </a:p>
          <a:p>
            <a:pPr>
              <a:lnSpc>
                <a:spcPct val="200000"/>
              </a:lnSpc>
              <a:buFont typeface="Wingdings" panose="05000000000000000000" pitchFamily="2" charset="2"/>
              <a:buChar char="v"/>
            </a:pPr>
            <a:r>
              <a:rPr lang="en-US" sz="1400" i="0" dirty="0">
                <a:solidFill>
                  <a:srgbClr val="202124"/>
                </a:solidFill>
                <a:effectLst/>
                <a:latin typeface="Times New Roman" panose="02020603050405020304" pitchFamily="18" charset="0"/>
                <a:cs typeface="Times New Roman" panose="02020603050405020304" pitchFamily="18" charset="0"/>
              </a:rPr>
              <a:t>The glycolytic pathway produces pyruvate, which in the presence of oxygen will be further metabolized in the citric acid cycle to produce NADH and FADH</a:t>
            </a:r>
            <a:r>
              <a:rPr lang="en-US" sz="1400" i="0" baseline="-25000" dirty="0">
                <a:solidFill>
                  <a:srgbClr val="202124"/>
                </a:solidFill>
                <a:effectLst/>
                <a:latin typeface="Times New Roman" panose="02020603050405020304" pitchFamily="18" charset="0"/>
                <a:cs typeface="Times New Roman" panose="02020603050405020304" pitchFamily="18" charset="0"/>
              </a:rPr>
              <a:t>2</a:t>
            </a:r>
            <a:r>
              <a:rPr lang="en-US" sz="1400" i="0" dirty="0">
                <a:solidFill>
                  <a:srgbClr val="202124"/>
                </a:solidFill>
                <a:effectLst/>
                <a:latin typeface="Times New Roman" panose="02020603050405020304" pitchFamily="18" charset="0"/>
                <a:cs typeface="Times New Roman" panose="02020603050405020304" pitchFamily="18" charset="0"/>
              </a:rPr>
              <a:t> for oxidative phosphorylation in the mitochondria.</a:t>
            </a:r>
            <a:r>
              <a:rPr lang="en-US" sz="1400" dirty="0">
                <a:latin typeface="Times New Roman" panose="02020603050405020304" pitchFamily="18" charset="0"/>
                <a:cs typeface="Times New Roman" panose="02020603050405020304" pitchFamily="18" charset="0"/>
              </a:rPr>
              <a:t> </a:t>
            </a:r>
          </a:p>
          <a:p>
            <a:pPr>
              <a:lnSpc>
                <a:spcPct val="200000"/>
              </a:lnSpc>
              <a:buFont typeface="Wingdings" panose="05000000000000000000" pitchFamily="2" charset="2"/>
              <a:buChar char="v"/>
            </a:pPr>
            <a:r>
              <a:rPr lang="en-US" sz="1400" dirty="0">
                <a:latin typeface="Times New Roman" panose="02020603050405020304" pitchFamily="18" charset="0"/>
                <a:cs typeface="Times New Roman" panose="02020603050405020304" pitchFamily="18" charset="0"/>
              </a:rPr>
              <a:t>In the process of glycolysis, a net profit of two ATP was produced, two NAD+ were reduced to two NADH + H+, and glucose was split into two pyruvate molecules. </a:t>
            </a:r>
          </a:p>
          <a:p>
            <a:pPr>
              <a:lnSpc>
                <a:spcPct val="200000"/>
              </a:lnSpc>
              <a:buFont typeface="Wingdings" panose="05000000000000000000" pitchFamily="2" charset="2"/>
              <a:buChar char="v"/>
            </a:pPr>
            <a:r>
              <a:rPr lang="en-US" sz="1400" dirty="0">
                <a:latin typeface="Times New Roman" panose="02020603050405020304" pitchFamily="18" charset="0"/>
                <a:cs typeface="Times New Roman" panose="02020603050405020304" pitchFamily="18" charset="0"/>
              </a:rPr>
              <a:t>When oxygen is not present, pyruvate will undergo a process called fermentation. In the process of fermentation the NADH + H+ from glycolysis will be recycled back to NAD+ so that glycolysis can continue. </a:t>
            </a:r>
            <a:endParaRPr lang="en-K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665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599509-F340-4DAA-B79E-0B28846547B7}"/>
              </a:ext>
            </a:extLst>
          </p:cNvPr>
          <p:cNvSpPr>
            <a:spLocks noGrp="1"/>
          </p:cNvSpPr>
          <p:nvPr>
            <p:ph type="title"/>
          </p:nvPr>
        </p:nvSpPr>
        <p:spPr>
          <a:xfrm>
            <a:off x="1786758" y="495614"/>
            <a:ext cx="9407759" cy="1280633"/>
          </a:xfrm>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LACTATE KINETICS.</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74DB3031-1EA4-4668-83E3-6A1F2CBF3A0D}"/>
              </a:ext>
            </a:extLst>
          </p:cNvPr>
          <p:cNvSpPr>
            <a:spLocks noGrp="1"/>
          </p:cNvSpPr>
          <p:nvPr>
            <p:ph idx="1"/>
          </p:nvPr>
        </p:nvSpPr>
        <p:spPr>
          <a:xfrm>
            <a:off x="861847" y="1776248"/>
            <a:ext cx="11154141" cy="4901446"/>
          </a:xfrm>
        </p:spPr>
        <p:txBody>
          <a:bodyPr>
            <a:normAutofit/>
          </a:bodyPr>
          <a:lstStyle/>
          <a:p>
            <a:pPr>
              <a:lnSpc>
                <a:spcPct val="200000"/>
              </a:lnSpc>
              <a:buFont typeface="Wingdings" panose="05000000000000000000" pitchFamily="2" charset="2"/>
              <a:buChar char="v"/>
            </a:pPr>
            <a:endParaRPr lang="en-US" sz="1400" dirty="0" smtClean="0">
              <a:solidFill>
                <a:srgbClr val="000000"/>
              </a:solidFill>
              <a:latin typeface="Times New Roman" panose="02020603050405020304" pitchFamily="18" charset="0"/>
            </a:endParaRPr>
          </a:p>
          <a:p>
            <a:pPr>
              <a:lnSpc>
                <a:spcPct val="200000"/>
              </a:lnSpc>
              <a:buFont typeface="Wingdings" panose="05000000000000000000" pitchFamily="2" charset="2"/>
              <a:buChar char="v"/>
            </a:pPr>
            <a:endParaRPr lang="en-US" sz="1400" dirty="0">
              <a:solidFill>
                <a:srgbClr val="000000"/>
              </a:solidFill>
              <a:latin typeface="Times New Roman" panose="02020603050405020304" pitchFamily="18" charset="0"/>
            </a:endParaRPr>
          </a:p>
          <a:p>
            <a:pPr>
              <a:lnSpc>
                <a:spcPct val="200000"/>
              </a:lnSpc>
              <a:buFont typeface="Wingdings" panose="05000000000000000000" pitchFamily="2" charset="2"/>
              <a:buChar char="v"/>
            </a:pPr>
            <a:endParaRPr lang="en-US" sz="1400" dirty="0">
              <a:solidFill>
                <a:srgbClr val="000000"/>
              </a:solidFill>
              <a:latin typeface="Times New Roman" panose="02020603050405020304" pitchFamily="18" charset="0"/>
            </a:endParaRPr>
          </a:p>
          <a:p>
            <a:pPr>
              <a:lnSpc>
                <a:spcPct val="200000"/>
              </a:lnSpc>
              <a:buFont typeface="Wingdings" panose="05000000000000000000" pitchFamily="2" charset="2"/>
              <a:buChar char="v"/>
            </a:pPr>
            <a:r>
              <a:rPr lang="en-US" sz="1400" dirty="0" smtClean="0">
                <a:solidFill>
                  <a:srgbClr val="000000"/>
                </a:solidFill>
                <a:latin typeface="Times New Roman" panose="02020603050405020304" pitchFamily="18" charset="0"/>
              </a:rPr>
              <a:t>L</a:t>
            </a:r>
            <a:r>
              <a:rPr lang="en-US" sz="1400" b="0" i="0" dirty="0" smtClean="0">
                <a:solidFill>
                  <a:srgbClr val="000000"/>
                </a:solidFill>
                <a:effectLst/>
                <a:latin typeface="Times New Roman" panose="02020603050405020304" pitchFamily="18" charset="0"/>
              </a:rPr>
              <a:t>actic </a:t>
            </a:r>
            <a:r>
              <a:rPr lang="en-US" sz="1400" b="0" i="0" dirty="0">
                <a:solidFill>
                  <a:srgbClr val="000000"/>
                </a:solidFill>
                <a:effectLst/>
                <a:latin typeface="Times New Roman" panose="02020603050405020304" pitchFamily="18" charset="0"/>
              </a:rPr>
              <a:t>acidosis is attributed to anaerobic glycolysis due to inadequate oxygen delivery. However, it has become clear that the mechanism of hyperlactemia is multifactorial and due to factors beyond hypoxic tissue injury. For example, James et al. proposed that lactic acidosis refractory to standard resuscitation is frequently due to increased aerobic glycolysis in skeletal muscle secondary to epinephrine-stimulated Na</a:t>
            </a:r>
            <a:r>
              <a:rPr lang="en-US" sz="1400" b="0" i="0" baseline="30000" dirty="0">
                <a:solidFill>
                  <a:srgbClr val="000000"/>
                </a:solidFill>
                <a:effectLst/>
                <a:latin typeface="Times New Roman" panose="02020603050405020304" pitchFamily="18" charset="0"/>
              </a:rPr>
              <a:t>+</a:t>
            </a:r>
            <a:r>
              <a:rPr lang="en-US" sz="1400" b="0" i="0" dirty="0">
                <a:solidFill>
                  <a:srgbClr val="000000"/>
                </a:solidFill>
                <a:effectLst/>
                <a:latin typeface="Times New Roman" panose="02020603050405020304" pitchFamily="18" charset="0"/>
              </a:rPr>
              <a:t>, K</a:t>
            </a:r>
            <a:r>
              <a:rPr lang="en-US" sz="1400" b="0" i="0" baseline="30000" dirty="0">
                <a:solidFill>
                  <a:srgbClr val="000000"/>
                </a:solidFill>
                <a:effectLst/>
                <a:latin typeface="Times New Roman" panose="02020603050405020304" pitchFamily="18" charset="0"/>
              </a:rPr>
              <a:t>+</a:t>
            </a:r>
            <a:r>
              <a:rPr lang="en-US" sz="1400" b="0" i="0" dirty="0">
                <a:solidFill>
                  <a:srgbClr val="000000"/>
                </a:solidFill>
                <a:effectLst/>
                <a:latin typeface="Times New Roman" panose="02020603050405020304" pitchFamily="18" charset="0"/>
              </a:rPr>
              <a:t>-ATPase activity and not to anaerobic glycolysis from hypoperfusion, and warned that continued attempts at resuscitation targeting lactate levels could lead to unnecessary blood transfusion and use of inotropic agents. </a:t>
            </a:r>
            <a:endParaRPr lang="en-US" sz="1400" b="0" i="0" dirty="0" smtClean="0">
              <a:solidFill>
                <a:srgbClr val="000000"/>
              </a:solidFill>
              <a:effectLst/>
              <a:latin typeface="Times New Roman" panose="02020603050405020304" pitchFamily="18" charset="0"/>
            </a:endParaRPr>
          </a:p>
          <a:p>
            <a:pPr>
              <a:lnSpc>
                <a:spcPct val="200000"/>
              </a:lnSpc>
              <a:buFont typeface="Wingdings" panose="05000000000000000000" pitchFamily="2" charset="2"/>
              <a:buChar char="v"/>
            </a:pPr>
            <a:r>
              <a:rPr lang="en-US" sz="1400" b="0" i="0" dirty="0" smtClean="0">
                <a:solidFill>
                  <a:srgbClr val="000000"/>
                </a:solidFill>
                <a:effectLst/>
                <a:latin typeface="Times New Roman" panose="02020603050405020304" pitchFamily="18" charset="0"/>
              </a:rPr>
              <a:t>Gutierrez </a:t>
            </a:r>
            <a:r>
              <a:rPr lang="en-US" sz="1400" b="0" i="0" dirty="0">
                <a:solidFill>
                  <a:srgbClr val="000000"/>
                </a:solidFill>
                <a:effectLst/>
                <a:latin typeface="Times New Roman" panose="02020603050405020304" pitchFamily="18" charset="0"/>
              </a:rPr>
              <a:t>et al. emphasized that the etiology of prolonged lactic acidosis in sepsis is often multifactorial, making it an unreliable marker of oxygen debt and inadequate resuscitation. </a:t>
            </a:r>
            <a:endParaRPr lang="en-KE" sz="1400" dirty="0"/>
          </a:p>
        </p:txBody>
      </p:sp>
    </p:spTree>
    <p:extLst>
      <p:ext uri="{BB962C8B-B14F-4D97-AF65-F5344CB8AC3E}">
        <p14:creationId xmlns:p14="http://schemas.microsoft.com/office/powerpoint/2010/main" val="3727191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3457F6-4A5A-44D9-95F5-99FFB8D6D43C}"/>
              </a:ext>
            </a:extLst>
          </p:cNvPr>
          <p:cNvSpPr>
            <a:spLocks noGrp="1"/>
          </p:cNvSpPr>
          <p:nvPr>
            <p:ph type="title"/>
          </p:nvPr>
        </p:nvSpPr>
        <p:spPr>
          <a:xfrm>
            <a:off x="1384738" y="659418"/>
            <a:ext cx="10515600" cy="1863065"/>
          </a:xfrm>
        </p:spPr>
        <p:txBody>
          <a:bodyPr>
            <a:normAutofit/>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HOW LACTATE ENTERS AND LEAVES BLOODSTREAM</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D1A5890D-DEF9-4CC0-A5D6-72D99FC0C9F0}"/>
              </a:ext>
            </a:extLst>
          </p:cNvPr>
          <p:cNvSpPr>
            <a:spLocks noGrp="1"/>
          </p:cNvSpPr>
          <p:nvPr>
            <p:ph idx="1"/>
          </p:nvPr>
        </p:nvSpPr>
        <p:spPr>
          <a:xfrm>
            <a:off x="1566040" y="2627586"/>
            <a:ext cx="10407869" cy="5230306"/>
          </a:xfrm>
        </p:spPr>
        <p:txBody>
          <a:bodyPr>
            <a:normAutofit/>
          </a:bodyPr>
          <a:lstStyle/>
          <a:p>
            <a:pPr marL="0" indent="0">
              <a:lnSpc>
                <a:spcPct val="200000"/>
              </a:lnSpc>
              <a:buNone/>
            </a:pPr>
            <a:endParaRPr lang="en-US" i="0" dirty="0" smtClean="0">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endParaRPr lang="en-US" sz="15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1500" i="0" dirty="0" smtClean="0">
                <a:effectLst/>
                <a:latin typeface="Times New Roman" panose="02020603050405020304" pitchFamily="18" charset="0"/>
                <a:cs typeface="Times New Roman" panose="02020603050405020304" pitchFamily="18" charset="0"/>
              </a:rPr>
              <a:t>When </a:t>
            </a:r>
            <a:r>
              <a:rPr lang="en-US" sz="1500" i="0" dirty="0">
                <a:effectLst/>
                <a:latin typeface="Times New Roman" panose="02020603050405020304" pitchFamily="18" charset="0"/>
                <a:cs typeface="Times New Roman" panose="02020603050405020304" pitchFamily="18" charset="0"/>
              </a:rPr>
              <a:t>the enzyme lactase binds to the disaccharide lactose, its active sites cleave lactose into its two constituent sugars: glucose and galactose. Glucose and galactose are then free to be absorbed through the intestinal epithelial cells and transported into the bloodstream.</a:t>
            </a:r>
          </a:p>
          <a:p>
            <a:pPr>
              <a:lnSpc>
                <a:spcPct val="200000"/>
              </a:lnSpc>
              <a:buFont typeface="Wingdings" panose="05000000000000000000" pitchFamily="2" charset="2"/>
              <a:buChar char="v"/>
            </a:pPr>
            <a:r>
              <a:rPr lang="en-US" sz="1500" i="0" dirty="0">
                <a:effectLst/>
                <a:latin typeface="Times New Roman" panose="02020603050405020304" pitchFamily="18" charset="0"/>
                <a:cs typeface="Times New Roman" panose="02020603050405020304" pitchFamily="18" charset="0"/>
              </a:rPr>
              <a:t>Lactic acid, or lactate, builds up within many tissues, including muscles, and then enters the bloodstream. The body can use small quantities of lactate as energy.</a:t>
            </a:r>
          </a:p>
          <a:p>
            <a:pPr marL="0" indent="0">
              <a:lnSpc>
                <a:spcPct val="200000"/>
              </a:lnSpc>
              <a:buNone/>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680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C8B449-9D88-450B-ABCA-7FD96F40B1C3}"/>
              </a:ext>
            </a:extLst>
          </p:cNvPr>
          <p:cNvSpPr>
            <a:spLocks noGrp="1"/>
          </p:cNvSpPr>
          <p:nvPr>
            <p:ph type="title"/>
          </p:nvPr>
        </p:nvSpPr>
        <p:spPr>
          <a:xfrm>
            <a:off x="1363717" y="669925"/>
            <a:ext cx="10515600" cy="1253467"/>
          </a:xfrm>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LACTATE CLEARANCE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300FF3A5-1B05-4BD8-B761-5C0567E241DB}"/>
              </a:ext>
            </a:extLst>
          </p:cNvPr>
          <p:cNvSpPr>
            <a:spLocks noGrp="1"/>
          </p:cNvSpPr>
          <p:nvPr>
            <p:ph idx="1"/>
          </p:nvPr>
        </p:nvSpPr>
        <p:spPr>
          <a:xfrm>
            <a:off x="618187" y="2974428"/>
            <a:ext cx="11062952" cy="3696831"/>
          </a:xfrm>
        </p:spPr>
        <p:txBody>
          <a:bodyPr>
            <a:normAutofit/>
          </a:bodyPr>
          <a:lstStyle/>
          <a:p>
            <a:pPr>
              <a:lnSpc>
                <a:spcPct val="200000"/>
              </a:lnSpc>
              <a:buFont typeface="Wingdings" panose="05000000000000000000" pitchFamily="2" charset="2"/>
              <a:buChar char="v"/>
            </a:pPr>
            <a:r>
              <a:rPr lang="en-US" sz="1400" i="0" strike="noStrike" dirty="0">
                <a:effectLst/>
                <a:latin typeface="Times New Roman" panose="02020603050405020304" pitchFamily="18" charset="0"/>
                <a:cs typeface="Times New Roman" panose="02020603050405020304" pitchFamily="18" charset="0"/>
              </a:rPr>
              <a:t>The Lactic acid  produced from pyruvate </a:t>
            </a:r>
            <a:r>
              <a:rPr lang="en-US" sz="1400" dirty="0">
                <a:latin typeface="Times New Roman" panose="02020603050405020304" pitchFamily="18" charset="0"/>
                <a:cs typeface="Times New Roman" panose="02020603050405020304" pitchFamily="18" charset="0"/>
              </a:rPr>
              <a:t>produced </a:t>
            </a:r>
            <a:r>
              <a:rPr lang="en-US" sz="1400" i="0" strike="noStrike" dirty="0">
                <a:effectLst/>
                <a:latin typeface="Times New Roman" panose="02020603050405020304" pitchFamily="18" charset="0"/>
                <a:cs typeface="Times New Roman" panose="02020603050405020304" pitchFamily="18" charset="0"/>
              </a:rPr>
              <a:t>is then free to leave the call and awaits a few possible fates. It can either be:</a:t>
            </a:r>
          </a:p>
          <a:p>
            <a:pPr>
              <a:lnSpc>
                <a:spcPct val="200000"/>
              </a:lnSpc>
              <a:buFont typeface="Wingdings" panose="05000000000000000000" pitchFamily="2" charset="2"/>
              <a:buChar char="§"/>
            </a:pPr>
            <a:r>
              <a:rPr lang="en-US" sz="1400" i="0" dirty="0">
                <a:effectLst/>
                <a:latin typeface="Times New Roman" panose="02020603050405020304" pitchFamily="18" charset="0"/>
                <a:cs typeface="Times New Roman" panose="02020603050405020304" pitchFamily="18" charset="0"/>
              </a:rPr>
              <a:t>Converted back to pyruvate in a well-oxygenated cell ,which can then enter the mitochondria and undergo oxidative phosphorylation to yield large amounts of energy.</a:t>
            </a:r>
          </a:p>
          <a:p>
            <a:pPr>
              <a:lnSpc>
                <a:spcPct val="200000"/>
              </a:lnSpc>
              <a:buFont typeface="Wingdings" panose="05000000000000000000" pitchFamily="2" charset="2"/>
              <a:buChar char="§"/>
            </a:pPr>
            <a:r>
              <a:rPr lang="en-US" sz="1400" i="0" dirty="0">
                <a:effectLst/>
                <a:latin typeface="Times New Roman" panose="02020603050405020304" pitchFamily="18" charset="0"/>
                <a:cs typeface="Times New Roman" panose="02020603050405020304" pitchFamily="18" charset="0"/>
              </a:rPr>
              <a:t>Converted back into glucose via a process known as gluconeogenesis in the liver. This glucose is then free to enter the bloodstream to be used again or can be stored in the liver for future use.</a:t>
            </a:r>
          </a:p>
          <a:p>
            <a:pPr>
              <a:lnSpc>
                <a:spcPct val="200000"/>
              </a:lnSpc>
              <a:buFont typeface="Wingdings" panose="05000000000000000000" pitchFamily="2" charset="2"/>
              <a:buChar char="§"/>
            </a:pPr>
            <a:r>
              <a:rPr lang="en-US" sz="1400" i="0" dirty="0">
                <a:effectLst/>
                <a:latin typeface="Times New Roman" panose="02020603050405020304" pitchFamily="18" charset="0"/>
                <a:cs typeface="Times New Roman" panose="02020603050405020304" pitchFamily="18" charset="0"/>
              </a:rPr>
              <a:t>Be metabolized by certain cells in the body as a direct fuel source.</a:t>
            </a:r>
          </a:p>
          <a:p>
            <a:pPr>
              <a:lnSpc>
                <a:spcPct val="200000"/>
              </a:lnSpc>
            </a:pPr>
            <a:endParaRPr lang="en-KE" dirty="0"/>
          </a:p>
        </p:txBody>
      </p:sp>
    </p:spTree>
    <p:extLst>
      <p:ext uri="{BB962C8B-B14F-4D97-AF65-F5344CB8AC3E}">
        <p14:creationId xmlns:p14="http://schemas.microsoft.com/office/powerpoint/2010/main" val="368421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06BB3AE-23D7-4A95-B033-E04973A4C3F7}"/>
              </a:ext>
            </a:extLst>
          </p:cNvPr>
          <p:cNvSpPr>
            <a:spLocks noGrp="1"/>
          </p:cNvSpPr>
          <p:nvPr>
            <p:ph type="title"/>
          </p:nvPr>
        </p:nvSpPr>
        <p:spPr>
          <a:xfrm>
            <a:off x="1345324" y="365125"/>
            <a:ext cx="10008475" cy="1421634"/>
          </a:xfrm>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LACTATE TRANSPORTERS</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A729C888-20DC-4D79-8BD0-EBA77C6F46E3}"/>
              </a:ext>
            </a:extLst>
          </p:cNvPr>
          <p:cNvSpPr>
            <a:spLocks noGrp="1"/>
          </p:cNvSpPr>
          <p:nvPr>
            <p:ph idx="1"/>
          </p:nvPr>
        </p:nvSpPr>
        <p:spPr>
          <a:xfrm>
            <a:off x="1345324" y="2690648"/>
            <a:ext cx="10008476" cy="3174125"/>
          </a:xfrm>
        </p:spPr>
        <p:txBody>
          <a:bodyPr>
            <a:normAutofit/>
          </a:bodyPr>
          <a:lstStyle/>
          <a:p>
            <a:pPr>
              <a:lnSpc>
                <a:spcPct val="200000"/>
              </a:lnSpc>
              <a:buFont typeface="Wingdings" panose="05000000000000000000" pitchFamily="2" charset="2"/>
              <a:buChar char="v"/>
            </a:pPr>
            <a:r>
              <a:rPr lang="en-US" sz="1400" b="0" i="0" dirty="0">
                <a:solidFill>
                  <a:srgbClr val="000000"/>
                </a:solidFill>
                <a:effectLst/>
                <a:latin typeface="Times New Roman" panose="02020603050405020304" pitchFamily="18" charset="0"/>
              </a:rPr>
              <a:t>Transport of lactate, or more accurately lactic acid, across the plasma membrane of all cells is catalysed by proton-linked monocarboxylate transporters (MCTs). </a:t>
            </a:r>
          </a:p>
          <a:p>
            <a:pPr>
              <a:lnSpc>
                <a:spcPct val="200000"/>
              </a:lnSpc>
              <a:buFont typeface="Wingdings" panose="05000000000000000000" pitchFamily="2" charset="2"/>
              <a:buChar char="v"/>
            </a:pPr>
            <a:r>
              <a:rPr lang="en-US" sz="1400" b="0" i="0" dirty="0">
                <a:solidFill>
                  <a:srgbClr val="000000"/>
                </a:solidFill>
                <a:effectLst/>
                <a:latin typeface="Times New Roman" panose="02020603050405020304" pitchFamily="18" charset="0"/>
              </a:rPr>
              <a:t>MCTs are also responsible for enabling the transport of pyruvate and the ketone bodies acetoacetate, β-hydroxybutyrate and acetate. As such they are critical for metabolic communication between cells.</a:t>
            </a:r>
            <a:endParaRPr lang="en-KE" sz="1400" dirty="0"/>
          </a:p>
        </p:txBody>
      </p:sp>
    </p:spTree>
    <p:extLst>
      <p:ext uri="{BB962C8B-B14F-4D97-AF65-F5344CB8AC3E}">
        <p14:creationId xmlns:p14="http://schemas.microsoft.com/office/powerpoint/2010/main" val="1474027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228</TotalTime>
  <Words>437</Words>
  <Application>Microsoft Office PowerPoint</Application>
  <PresentationFormat>Widescreen</PresentationFormat>
  <Paragraphs>77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Times New Roman</vt:lpstr>
      <vt:lpstr>Trebuchet MS</vt:lpstr>
      <vt:lpstr>Wingdings</vt:lpstr>
      <vt:lpstr>Wingdings 3</vt:lpstr>
      <vt:lpstr>Facet</vt:lpstr>
      <vt:lpstr>INTRODUCTION</vt:lpstr>
      <vt:lpstr>  BACKGROUND.</vt:lpstr>
      <vt:lpstr>WHAT IS LACTIC ACID AND HOW IS IT PRODUCED</vt:lpstr>
      <vt:lpstr> HOW LACTIC ACID IS IT PRODUCED</vt:lpstr>
      <vt:lpstr> CONVERSION OF PYRUVATE TO LACTATE</vt:lpstr>
      <vt:lpstr> LACTATE KINETICS.</vt:lpstr>
      <vt:lpstr> HOW LACTATE ENTERS AND LEAVES BLOODSTREAM</vt:lpstr>
      <vt:lpstr> LACTATE CLEARANCE</vt:lpstr>
      <vt:lpstr> LACTATE TRANSPORTERS</vt:lpstr>
      <vt:lpstr> GLUCONEOGENESIS </vt:lpstr>
      <vt:lpstr> WHAT LACTIC ACID CAN DO</vt:lpstr>
      <vt:lpstr> EFFECT OF EXERCISE INTENSITY TO LACTATE CLEARANCE.</vt:lpstr>
      <vt:lpstr> 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lactate clearance</dc:title>
  <dc:creator>JESSE</dc:creator>
  <cp:lastModifiedBy>User</cp:lastModifiedBy>
  <cp:revision>32</cp:revision>
  <dcterms:created xsi:type="dcterms:W3CDTF">2021-05-03T08:57:48Z</dcterms:created>
  <dcterms:modified xsi:type="dcterms:W3CDTF">2021-05-03T23:52:02Z</dcterms:modified>
</cp:coreProperties>
</file>